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Encode Sans"/>
      <p:regular r:id="rId37"/>
      <p:bold r:id="rId38"/>
    </p:embeddedFont>
    <p:embeddedFont>
      <p:font typeface="IBM Plex Mono ExtraLight"/>
      <p:regular r:id="rId39"/>
      <p:bold r:id="rId40"/>
      <p:italic r:id="rId41"/>
      <p:boldItalic r:id="rId42"/>
    </p:embeddedFont>
    <p:embeddedFont>
      <p:font typeface="IBM Plex Mono Thin"/>
      <p:regular r:id="rId43"/>
      <p:bold r:id="rId44"/>
      <p:italic r:id="rId45"/>
      <p:boldItalic r:id="rId46"/>
    </p:embeddedFont>
    <p:embeddedFont>
      <p:font typeface="Saira Light"/>
      <p:regular r:id="rId47"/>
      <p:bold r:id="rId48"/>
      <p:italic r:id="rId49"/>
      <p:boldItalic r:id="rId50"/>
    </p:embeddedFont>
    <p:embeddedFont>
      <p:font typeface="Helvetica Neue"/>
      <p:regular r:id="rId51"/>
      <p:bold r:id="rId52"/>
      <p:italic r:id="rId53"/>
      <p:boldItalic r:id="rId54"/>
    </p:embeddedFont>
    <p:embeddedFont>
      <p:font typeface="IBM Plex Mono"/>
      <p:regular r:id="rId55"/>
      <p:bold r:id="rId56"/>
      <p:italic r:id="rId57"/>
      <p:boldItalic r:id="rId58"/>
    </p:embeddedFont>
    <p:embeddedFont>
      <p:font typeface="Roboto"/>
      <p:regular r:id="rId59"/>
      <p:bold r:id="rId60"/>
      <p:italic r:id="rId61"/>
      <p:boldItalic r:id="rId62"/>
    </p:embeddedFont>
    <p:embeddedFont>
      <p:font typeface="Encode Sans SemiBold"/>
      <p:regular r:id="rId63"/>
      <p:bold r:id="rId64"/>
    </p:embeddedFont>
    <p:embeddedFont>
      <p:font typeface="IBM Plex Mono Light"/>
      <p:regular r:id="rId65"/>
      <p:bold r:id="rId66"/>
      <p:italic r:id="rId67"/>
      <p:boldItalic r:id="rId68"/>
    </p:embeddedFont>
    <p:embeddedFont>
      <p:font typeface="Helvetica Neue Light"/>
      <p:regular r:id="rId69"/>
      <p:bold r:id="rId70"/>
      <p:italic r:id="rId71"/>
      <p:boldItalic r:id="rId72"/>
    </p:embeddedFont>
    <p:embeddedFont>
      <p:font typeface="Saira Medium"/>
      <p:regular r:id="rId73"/>
      <p:bold r:id="rId74"/>
      <p:italic r:id="rId75"/>
      <p:boldItalic r:id="rId76"/>
    </p:embeddedFont>
    <p:embeddedFont>
      <p:font typeface="Gill Sans"/>
      <p:regular r:id="rId77"/>
      <p:bold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MonoExtraLight-bold.fntdata"/><Relationship Id="rId42" Type="http://schemas.openxmlformats.org/officeDocument/2006/relationships/font" Target="fonts/IBMPlexMonoExtraLight-boldItalic.fntdata"/><Relationship Id="rId41" Type="http://schemas.openxmlformats.org/officeDocument/2006/relationships/font" Target="fonts/IBMPlexMonoExtraLight-italic.fntdata"/><Relationship Id="rId44" Type="http://schemas.openxmlformats.org/officeDocument/2006/relationships/font" Target="fonts/IBMPlexMonoThin-bold.fntdata"/><Relationship Id="rId43" Type="http://schemas.openxmlformats.org/officeDocument/2006/relationships/font" Target="fonts/IBMPlexMonoThin-regular.fntdata"/><Relationship Id="rId46" Type="http://schemas.openxmlformats.org/officeDocument/2006/relationships/font" Target="fonts/IBMPlexMonoThin-boldItalic.fntdata"/><Relationship Id="rId45" Type="http://schemas.openxmlformats.org/officeDocument/2006/relationships/font" Target="fonts/IBMPlexMonoThin-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airaLight-bold.fntdata"/><Relationship Id="rId47" Type="http://schemas.openxmlformats.org/officeDocument/2006/relationships/font" Target="fonts/SairaLight-regular.fntdata"/><Relationship Id="rId49" Type="http://schemas.openxmlformats.org/officeDocument/2006/relationships/font" Target="fonts/SairaLigh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airaMedium-regular.fntdata"/><Relationship Id="rId72" Type="http://schemas.openxmlformats.org/officeDocument/2006/relationships/font" Target="fonts/HelveticaNeueLight-boldItalic.fntdata"/><Relationship Id="rId31" Type="http://schemas.openxmlformats.org/officeDocument/2006/relationships/slide" Target="slides/slide25.xml"/><Relationship Id="rId75" Type="http://schemas.openxmlformats.org/officeDocument/2006/relationships/font" Target="fonts/SairaMedium-italic.fntdata"/><Relationship Id="rId30" Type="http://schemas.openxmlformats.org/officeDocument/2006/relationships/slide" Target="slides/slide24.xml"/><Relationship Id="rId74" Type="http://schemas.openxmlformats.org/officeDocument/2006/relationships/font" Target="fonts/SairaMedium-bold.fntdata"/><Relationship Id="rId33" Type="http://schemas.openxmlformats.org/officeDocument/2006/relationships/slide" Target="slides/slide27.xml"/><Relationship Id="rId77" Type="http://schemas.openxmlformats.org/officeDocument/2006/relationships/font" Target="fonts/GillSans-regular.fntdata"/><Relationship Id="rId32" Type="http://schemas.openxmlformats.org/officeDocument/2006/relationships/slide" Target="slides/slide26.xml"/><Relationship Id="rId76" Type="http://schemas.openxmlformats.org/officeDocument/2006/relationships/font" Target="fonts/SairaMedium-boldItalic.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GillSans-bold.fntdata"/><Relationship Id="rId71" Type="http://schemas.openxmlformats.org/officeDocument/2006/relationships/font" Target="fonts/HelveticaNeueLight-italic.fntdata"/><Relationship Id="rId70" Type="http://schemas.openxmlformats.org/officeDocument/2006/relationships/font" Target="fonts/HelveticaNeueLight-bold.fntdata"/><Relationship Id="rId37" Type="http://schemas.openxmlformats.org/officeDocument/2006/relationships/font" Target="fonts/EncodeSans-regular.fntdata"/><Relationship Id="rId36" Type="http://schemas.openxmlformats.org/officeDocument/2006/relationships/slide" Target="slides/slide30.xml"/><Relationship Id="rId39" Type="http://schemas.openxmlformats.org/officeDocument/2006/relationships/font" Target="fonts/IBMPlexMonoExtraLight-regular.fntdata"/><Relationship Id="rId38" Type="http://schemas.openxmlformats.org/officeDocument/2006/relationships/font" Target="fonts/EncodeSans-bold.fntdata"/><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EncodeSansSemiBold-bold.fntdata"/><Relationship Id="rId63" Type="http://schemas.openxmlformats.org/officeDocument/2006/relationships/font" Target="fonts/EncodeSansSemiBold-regular.fntdata"/><Relationship Id="rId22" Type="http://schemas.openxmlformats.org/officeDocument/2006/relationships/slide" Target="slides/slide16.xml"/><Relationship Id="rId66" Type="http://schemas.openxmlformats.org/officeDocument/2006/relationships/font" Target="fonts/IBMPlexMonoLight-bold.fntdata"/><Relationship Id="rId21" Type="http://schemas.openxmlformats.org/officeDocument/2006/relationships/slide" Target="slides/slide15.xml"/><Relationship Id="rId65" Type="http://schemas.openxmlformats.org/officeDocument/2006/relationships/font" Target="fonts/IBMPlexMonoLight-regular.fntdata"/><Relationship Id="rId24" Type="http://schemas.openxmlformats.org/officeDocument/2006/relationships/slide" Target="slides/slide18.xml"/><Relationship Id="rId68" Type="http://schemas.openxmlformats.org/officeDocument/2006/relationships/font" Target="fonts/IBMPlexMonoLight-boldItalic.fntdata"/><Relationship Id="rId23" Type="http://schemas.openxmlformats.org/officeDocument/2006/relationships/slide" Target="slides/slide17.xml"/><Relationship Id="rId67" Type="http://schemas.openxmlformats.org/officeDocument/2006/relationships/font" Target="fonts/IBMPlexMonoLight-italic.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font" Target="fonts/SairaLight-boldItalic.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IBMPlexMono-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IBMPlexMono-italic.fntdata"/><Relationship Id="rId12" Type="http://schemas.openxmlformats.org/officeDocument/2006/relationships/slide" Target="slides/slide6.xml"/><Relationship Id="rId56" Type="http://schemas.openxmlformats.org/officeDocument/2006/relationships/font" Target="fonts/IBMPlexMono-bold.fntdata"/><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font" Target="fonts/IBMPlexMon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7532e126d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7532e126d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532e126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532e126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80f10b2e9_0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680f10b2e9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80f10b2e9_0_1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680f10b2e9_0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680f10b2e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680f10b2e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80f10b2e9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80f10b2e9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80f10b2e9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80f10b2e9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80f10b2e9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80f10b2e9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680f10b2e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680f10b2e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680f10b2e9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680f10b2e9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9fec965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49fec965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80f10b2e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80f10b2e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80f10b2e9_0_1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2680f10b2e9_0_1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80f10b2e9_0_1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2680f10b2e9_0_1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80f10b2e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680f10b2e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80f10b2e9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80f10b2e9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80f10b2e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80f10b2e9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80f10b2e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80f10b2e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80f10b2e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680f10b2e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80f10b2e9_0_2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2680f10b2e9_0_2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80f10b2e9_0_3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2680f10b2e9_0_3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5f56dd9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5f56dd9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80f10b2e9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80f10b2e9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80f10b2e9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2680f10b2e9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80f10b2e9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80f10b2e9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680f10b2e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680f10b2e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80f10b2e9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80f10b2e9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80f10b2e9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80f10b2e9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5.png"/><Relationship Id="rId6"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6.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0" y="2053762"/>
            <a:ext cx="8520600" cy="145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200"/>
              <a:t>Ensembles: combinación de modelos para mejorar el desempeño </a:t>
            </a:r>
            <a:endParaRPr/>
          </a:p>
        </p:txBody>
      </p:sp>
      <p:sp>
        <p:nvSpPr>
          <p:cNvPr id="172" name="Google Shape;172;p26"/>
          <p:cNvSpPr txBox="1"/>
          <p:nvPr/>
        </p:nvSpPr>
        <p:spPr>
          <a:xfrm>
            <a:off x="624949" y="766536"/>
            <a:ext cx="2999100" cy="3060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800"/>
              <a:buFont typeface="Saira Medium"/>
              <a:buNone/>
            </a:pPr>
            <a:r>
              <a:rPr b="0" i="0" lang="en" sz="1800" u="none" cap="none" strike="noStrike">
                <a:solidFill>
                  <a:srgbClr val="000000"/>
                </a:solidFill>
                <a:latin typeface="Saira Medium"/>
                <a:ea typeface="Saira Medium"/>
                <a:cs typeface="Saira Medium"/>
                <a:sym typeface="Saira Medium"/>
              </a:rPr>
              <a:t>Comités</a:t>
            </a:r>
            <a:endParaRPr sz="500"/>
          </a:p>
        </p:txBody>
      </p:sp>
      <p:sp>
        <p:nvSpPr>
          <p:cNvPr id="173" name="Google Shape;173;p26"/>
          <p:cNvSpPr txBox="1"/>
          <p:nvPr/>
        </p:nvSpPr>
        <p:spPr>
          <a:xfrm>
            <a:off x="730232" y="996256"/>
            <a:ext cx="7455900" cy="1932300"/>
          </a:xfrm>
          <a:prstGeom prst="rect">
            <a:avLst/>
          </a:prstGeom>
          <a:noFill/>
          <a:ln>
            <a:noFill/>
          </a:ln>
        </p:spPr>
        <p:txBody>
          <a:bodyPr anchorCtr="0" anchor="ctr" bIns="14300" lIns="14300" spcFirstLastPara="1" rIns="14300" wrap="square" tIns="14300">
            <a:spAutoFit/>
          </a:bodyPr>
          <a:lstStyle/>
          <a:p>
            <a:pPr indent="-165100" lvl="0" marL="127000" marR="0" rtl="0" algn="l">
              <a:lnSpc>
                <a:spcPct val="100000"/>
              </a:lnSpc>
              <a:spcBef>
                <a:spcPts val="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Combinar modelos - que podrían ser malos aprendices individualmente - para producir un mejor resultado. </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A diferencia de los árboles de decisión (DT), los miembros del comité producen predicciones de las mismas regiones del espacio de características, y son sus resultados los que se combinan.</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Los modelos que combinamos pueden ser el mismo modelo actuando en diferentes conjuntos de datos, o diferentes tipos de modelos, o una combinación de ambos</a:t>
            </a:r>
            <a:endParaRPr sz="500"/>
          </a:p>
        </p:txBody>
      </p:sp>
      <p:sp>
        <p:nvSpPr>
          <p:cNvPr id="174" name="Google Shape;174;p26"/>
          <p:cNvSpPr txBox="1"/>
          <p:nvPr/>
        </p:nvSpPr>
        <p:spPr>
          <a:xfrm>
            <a:off x="710139" y="3018225"/>
            <a:ext cx="6941400" cy="3060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800"/>
              <a:buFont typeface="Saira Medium"/>
              <a:buNone/>
            </a:pPr>
            <a:r>
              <a:rPr b="0" i="0" lang="en" sz="1800" u="none" cap="none" strike="noStrike">
                <a:solidFill>
                  <a:srgbClr val="000000"/>
                </a:solidFill>
                <a:latin typeface="Saira Medium"/>
                <a:ea typeface="Saira Medium"/>
                <a:cs typeface="Saira Medium"/>
                <a:sym typeface="Saira Medium"/>
              </a:rPr>
              <a:t>Combinando predicciones los error</a:t>
            </a:r>
            <a:r>
              <a:rPr lang="en" sz="1800">
                <a:latin typeface="Saira Medium"/>
                <a:ea typeface="Saira Medium"/>
                <a:cs typeface="Saira Medium"/>
                <a:sym typeface="Saira Medium"/>
              </a:rPr>
              <a:t>es disminuyen!</a:t>
            </a:r>
            <a:endParaRPr sz="500"/>
          </a:p>
        </p:txBody>
      </p:sp>
      <p:grpSp>
        <p:nvGrpSpPr>
          <p:cNvPr id="175" name="Google Shape;175;p26"/>
          <p:cNvGrpSpPr/>
          <p:nvPr/>
        </p:nvGrpSpPr>
        <p:grpSpPr>
          <a:xfrm>
            <a:off x="857470" y="3414083"/>
            <a:ext cx="7747957" cy="1273172"/>
            <a:chOff x="0" y="355600"/>
            <a:chExt cx="20661218" cy="3395124"/>
          </a:xfrm>
        </p:grpSpPr>
        <p:grpSp>
          <p:nvGrpSpPr>
            <p:cNvPr id="176" name="Google Shape;176;p26"/>
            <p:cNvGrpSpPr/>
            <p:nvPr/>
          </p:nvGrpSpPr>
          <p:grpSpPr>
            <a:xfrm>
              <a:off x="0" y="355600"/>
              <a:ext cx="20661218" cy="2255004"/>
              <a:chOff x="0" y="355600"/>
              <a:chExt cx="20661218" cy="2255004"/>
            </a:xfrm>
          </p:grpSpPr>
          <p:pic>
            <p:nvPicPr>
              <p:cNvPr descr="Image" id="177" name="Google Shape;177;p26"/>
              <p:cNvPicPr preferRelativeResize="0"/>
              <p:nvPr/>
            </p:nvPicPr>
            <p:blipFill rotWithShape="1">
              <a:blip r:embed="rId3">
                <a:alphaModFix/>
              </a:blip>
              <a:srcRect b="0" l="0" r="0" t="0"/>
              <a:stretch/>
            </p:blipFill>
            <p:spPr>
              <a:xfrm>
                <a:off x="3485932" y="493959"/>
                <a:ext cx="5476279" cy="2116645"/>
              </a:xfrm>
              <a:prstGeom prst="rect">
                <a:avLst/>
              </a:prstGeom>
              <a:noFill/>
              <a:ln cap="flat" cmpd="sng" w="25400">
                <a:solidFill>
                  <a:srgbClr val="000000"/>
                </a:solidFill>
                <a:prstDash val="solid"/>
                <a:miter lim="400000"/>
                <a:headEnd len="sm" w="sm" type="none"/>
                <a:tailEnd len="sm" w="sm" type="none"/>
              </a:ln>
            </p:spPr>
          </p:pic>
          <p:sp>
            <p:nvSpPr>
              <p:cNvPr id="178" name="Google Shape;178;p26"/>
              <p:cNvSpPr/>
              <p:nvPr/>
            </p:nvSpPr>
            <p:spPr>
              <a:xfrm>
                <a:off x="0" y="710545"/>
                <a:ext cx="3031800" cy="1683600"/>
              </a:xfrm>
              <a:prstGeom prst="roundRect">
                <a:avLst>
                  <a:gd fmla="val 2467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Error del comité</a:t>
                </a:r>
                <a:endParaRPr sz="500"/>
              </a:p>
            </p:txBody>
          </p:sp>
          <p:pic>
            <p:nvPicPr>
              <p:cNvPr descr="Image" id="179" name="Google Shape;179;p26"/>
              <p:cNvPicPr preferRelativeResize="0"/>
              <p:nvPr/>
            </p:nvPicPr>
            <p:blipFill rotWithShape="1">
              <a:blip r:embed="rId4">
                <a:alphaModFix/>
              </a:blip>
              <a:srcRect b="0" l="0" r="0" t="0"/>
              <a:stretch/>
            </p:blipFill>
            <p:spPr>
              <a:xfrm>
                <a:off x="13007075" y="678194"/>
                <a:ext cx="7654142" cy="1649557"/>
              </a:xfrm>
              <a:prstGeom prst="rect">
                <a:avLst/>
              </a:prstGeom>
              <a:noFill/>
              <a:ln>
                <a:noFill/>
              </a:ln>
            </p:spPr>
          </p:pic>
          <p:cxnSp>
            <p:nvCxnSpPr>
              <p:cNvPr id="180" name="Google Shape;180;p26"/>
              <p:cNvCxnSpPr/>
              <p:nvPr/>
            </p:nvCxnSpPr>
            <p:spPr>
              <a:xfrm>
                <a:off x="14624406" y="355600"/>
                <a:ext cx="1269900" cy="1269900"/>
              </a:xfrm>
              <a:prstGeom prst="straightConnector1">
                <a:avLst/>
              </a:prstGeom>
              <a:noFill/>
              <a:ln>
                <a:noFill/>
              </a:ln>
            </p:spPr>
          </p:cxnSp>
        </p:grpSp>
        <p:cxnSp>
          <p:nvCxnSpPr>
            <p:cNvPr id="181" name="Google Shape;181;p26"/>
            <p:cNvCxnSpPr/>
            <p:nvPr/>
          </p:nvCxnSpPr>
          <p:spPr>
            <a:xfrm>
              <a:off x="15586665" y="2480824"/>
              <a:ext cx="1269900" cy="1269900"/>
            </a:xfrm>
            <a:prstGeom prst="straightConnector1">
              <a:avLst/>
            </a:prstGeom>
            <a:noFill/>
            <a:ln>
              <a:noFill/>
            </a:ln>
          </p:spPr>
        </p:cxnSp>
      </p:grpSp>
      <p:sp>
        <p:nvSpPr>
          <p:cNvPr id="182" name="Google Shape;182;p26"/>
          <p:cNvSpPr txBox="1"/>
          <p:nvPr/>
        </p:nvSpPr>
        <p:spPr>
          <a:xfrm>
            <a:off x="386425" y="4312325"/>
            <a:ext cx="8520600" cy="228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300"/>
              <a:buFont typeface="Saira Light"/>
              <a:buNone/>
            </a:pPr>
            <a:r>
              <a:rPr b="0" i="0" lang="en" sz="1300" u="none" cap="none" strike="noStrike">
                <a:solidFill>
                  <a:srgbClr val="000000"/>
                </a:solidFill>
                <a:latin typeface="Saira Light"/>
                <a:ea typeface="Saira Light"/>
                <a:cs typeface="Saira Light"/>
                <a:sym typeface="Saira Light"/>
              </a:rPr>
              <a:t>Nota: eso requieren que los errores de los comités sean</a:t>
            </a:r>
            <a:r>
              <a:rPr lang="en" sz="1300">
                <a:latin typeface="Saira Light"/>
                <a:ea typeface="Saira Light"/>
                <a:cs typeface="Saira Light"/>
                <a:sym typeface="Saira Light"/>
              </a:rPr>
              <a:t> totalmente </a:t>
            </a:r>
            <a:r>
              <a:rPr b="0" i="0" lang="en" sz="1300" u="none" cap="none" strike="noStrike">
                <a:solidFill>
                  <a:srgbClr val="000000"/>
                </a:solidFill>
                <a:latin typeface="Saira Light"/>
                <a:ea typeface="Saira Light"/>
                <a:cs typeface="Saira Light"/>
                <a:sym typeface="Saira Light"/>
              </a:rPr>
              <a:t> independientes, cosa que en general no son</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1900"/>
              <a:t>Árboles extremadamente aleatorizados: ExtraTrees</a:t>
            </a:r>
            <a:endParaRPr/>
          </a:p>
        </p:txBody>
      </p:sp>
      <p:sp>
        <p:nvSpPr>
          <p:cNvPr id="188" name="Google Shape;1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9" name="Google Shape;189;p27"/>
          <p:cNvSpPr txBox="1"/>
          <p:nvPr>
            <p:ph idx="12" type="sldNum"/>
          </p:nvPr>
        </p:nvSpPr>
        <p:spPr>
          <a:xfrm>
            <a:off x="4499189" y="4812635"/>
            <a:ext cx="330600" cy="326400"/>
          </a:xfrm>
          <a:prstGeom prst="rect">
            <a:avLst/>
          </a:prstGeom>
          <a:noFill/>
          <a:ln>
            <a:noFill/>
          </a:ln>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190" name="Google Shape;190;p27"/>
          <p:cNvSpPr txBox="1"/>
          <p:nvPr>
            <p:ph idx="1" type="body"/>
          </p:nvPr>
        </p:nvSpPr>
        <p:spPr>
          <a:xfrm>
            <a:off x="498025" y="797250"/>
            <a:ext cx="8333100" cy="12390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400"/>
              <a:buNone/>
            </a:pPr>
            <a:r>
              <a:rPr lang="en" sz="1400">
                <a:solidFill>
                  <a:srgbClr val="666666"/>
                </a:solidFill>
                <a:latin typeface="Helvetica Neue"/>
                <a:ea typeface="Helvetica Neue"/>
                <a:cs typeface="Helvetica Neue"/>
                <a:sym typeface="Helvetica Neue"/>
              </a:rPr>
              <a:t>Un ejemplo con distintos modelos actuando en el mismo conjunto de datos</a:t>
            </a:r>
            <a:endParaRPr sz="1400">
              <a:solidFill>
                <a:srgbClr val="666666"/>
              </a:solidFill>
              <a:latin typeface="Helvetica Neue"/>
              <a:ea typeface="Helvetica Neue"/>
              <a:cs typeface="Helvetica Neue"/>
              <a:sym typeface="Helvetica Neue"/>
            </a:endParaRPr>
          </a:p>
          <a:p>
            <a:pPr indent="-177800" lvl="0" marL="177800" rtl="0" algn="l">
              <a:lnSpc>
                <a:spcPct val="150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Para hacer ensambles necesitamos de resultados independientes</a:t>
            </a:r>
            <a:endParaRPr sz="1400">
              <a:solidFill>
                <a:srgbClr val="666666"/>
              </a:solidFill>
              <a:latin typeface="Helvetica Neue"/>
              <a:ea typeface="Helvetica Neue"/>
              <a:cs typeface="Helvetica Neue"/>
              <a:sym typeface="Helvetica Neue"/>
            </a:endParaRPr>
          </a:p>
          <a:p>
            <a:pPr indent="-177800" lvl="0" marL="177800" rtl="0" algn="l">
              <a:lnSpc>
                <a:spcPct val="150000"/>
              </a:lnSpc>
              <a:spcBef>
                <a:spcPts val="0"/>
              </a:spcBef>
              <a:spcAft>
                <a:spcPts val="0"/>
              </a:spcAft>
              <a:buClr>
                <a:schemeClr val="dk1"/>
              </a:buClr>
              <a:buSzPts val="1400"/>
              <a:buChar char="●"/>
            </a:pPr>
            <a:r>
              <a:rPr lang="en" sz="1400">
                <a:solidFill>
                  <a:schemeClr val="dk1"/>
                </a:solidFill>
                <a:latin typeface="Helvetica Neue"/>
                <a:ea typeface="Helvetica Neue"/>
                <a:cs typeface="Helvetica Neue"/>
                <a:sym typeface="Helvetica Neue"/>
              </a:rPr>
              <a:t>Árboles extremadamente aleatorizados / </a:t>
            </a:r>
            <a:r>
              <a:rPr i="1" lang="en" sz="1400">
                <a:solidFill>
                  <a:schemeClr val="dk1"/>
                </a:solidFill>
                <a:latin typeface="Helvetica Neue"/>
                <a:ea typeface="Helvetica Neue"/>
                <a:cs typeface="Helvetica Neue"/>
                <a:sym typeface="Helvetica Neue"/>
              </a:rPr>
              <a:t>extremely randomized trees</a:t>
            </a:r>
            <a:endParaRPr sz="1400">
              <a:solidFill>
                <a:schemeClr val="dk1"/>
              </a:solidFill>
              <a:latin typeface="Helvetica Neue"/>
              <a:ea typeface="Helvetica Neue"/>
              <a:cs typeface="Helvetica Neue"/>
              <a:sym typeface="Helvetica Neue"/>
            </a:endParaRPr>
          </a:p>
        </p:txBody>
      </p:sp>
      <p:sp>
        <p:nvSpPr>
          <p:cNvPr id="191" name="Google Shape;191;p27"/>
          <p:cNvSpPr txBox="1"/>
          <p:nvPr/>
        </p:nvSpPr>
        <p:spPr>
          <a:xfrm>
            <a:off x="462678" y="2024743"/>
            <a:ext cx="8230500" cy="1893300"/>
          </a:xfrm>
          <a:prstGeom prst="rect">
            <a:avLst/>
          </a:prstGeom>
          <a:noFill/>
          <a:ln>
            <a:noFill/>
          </a:ln>
        </p:spPr>
        <p:txBody>
          <a:bodyPr anchorCtr="0" anchor="t" bIns="0" lIns="0" spcFirstLastPara="1" rIns="0" wrap="square" tIns="0">
            <a:spAutoFit/>
          </a:bodyPr>
          <a:lstStyle/>
          <a:p>
            <a:pPr indent="50800" lvl="0" marL="0" marR="0" rtl="0" algn="l">
              <a:lnSpc>
                <a:spcPct val="100000"/>
              </a:lnSpc>
              <a:spcBef>
                <a:spcPts val="0"/>
              </a:spcBef>
              <a:spcAft>
                <a:spcPts val="0"/>
              </a:spcAft>
              <a:buClr>
                <a:srgbClr val="212121"/>
              </a:buClr>
              <a:buSzPts val="1400"/>
              <a:buFont typeface="Courier"/>
              <a:buNone/>
            </a:pPr>
            <a:r>
              <a:rPr b="0" i="0" lang="en" sz="1400" u="none" cap="none" strike="noStrike">
                <a:solidFill>
                  <a:srgbClr val="212121"/>
                </a:solidFill>
                <a:latin typeface="Helvetica Neue"/>
                <a:ea typeface="Helvetica Neue"/>
                <a:cs typeface="Helvetica Neue"/>
                <a:sym typeface="Helvetica Neue"/>
              </a:rPr>
              <a:t>Algunos parámetros</a:t>
            </a:r>
            <a:endParaRPr b="1" i="0" sz="600" u="none" cap="none" strike="noStrike">
              <a:solidFill>
                <a:srgbClr val="000000"/>
              </a:solidFill>
              <a:latin typeface="Helvetica Neue"/>
              <a:ea typeface="Helvetica Neue"/>
              <a:cs typeface="Helvetica Neue"/>
              <a:sym typeface="Helvetica Neue"/>
            </a:endParaRPr>
          </a:p>
          <a:p>
            <a:pPr indent="50800" lvl="0" marL="0" marR="0" rtl="0" algn="l">
              <a:lnSpc>
                <a:spcPct val="100000"/>
              </a:lnSpc>
              <a:spcBef>
                <a:spcPts val="200"/>
              </a:spcBef>
              <a:spcAft>
                <a:spcPts val="0"/>
              </a:spcAft>
              <a:buClr>
                <a:srgbClr val="212121"/>
              </a:buClr>
              <a:buSzPts val="600"/>
              <a:buFont typeface="Courier"/>
              <a:buNone/>
            </a:pPr>
            <a:r>
              <a:t/>
            </a:r>
            <a:endParaRPr b="1" i="0" sz="600" u="none" cap="none" strike="noStrike">
              <a:solidFill>
                <a:srgbClr val="000000"/>
              </a:solidFill>
              <a:latin typeface="Helvetica Neue"/>
              <a:ea typeface="Helvetica Neue"/>
              <a:cs typeface="Helvetica Neue"/>
              <a:sym typeface="Helvetica Neue"/>
            </a:endParaRPr>
          </a:p>
          <a:p>
            <a:pPr indent="-139700" lvl="0" marL="190500" marR="0" rtl="0" algn="l">
              <a:lnSpc>
                <a:spcPct val="100000"/>
              </a:lnSpc>
              <a:spcBef>
                <a:spcPts val="200"/>
              </a:spcBef>
              <a:spcAft>
                <a:spcPts val="0"/>
              </a:spcAft>
              <a:buClr>
                <a:srgbClr val="212121"/>
              </a:buClr>
              <a:buSzPts val="1400"/>
              <a:buFont typeface="Courier"/>
              <a:buChar char="•"/>
            </a:pPr>
            <a:r>
              <a:rPr b="0" i="0" lang="en" sz="1400" u="none" cap="none" strike="noStrike">
                <a:solidFill>
                  <a:srgbClr val="212121"/>
                </a:solidFill>
                <a:latin typeface="Courier"/>
                <a:ea typeface="Courier"/>
                <a:cs typeface="Courier"/>
                <a:sym typeface="Courier"/>
              </a:rPr>
              <a:t>splitter</a:t>
            </a:r>
            <a:r>
              <a:rPr b="0" i="0" lang="en" sz="1400" u="none" cap="none" strike="noStrike">
                <a:solidFill>
                  <a:srgbClr val="212121"/>
                </a:solidFill>
                <a:latin typeface="Helvetica Neue"/>
                <a:ea typeface="Helvetica Neue"/>
                <a:cs typeface="Helvetica Neue"/>
                <a:sym typeface="Helvetica Neue"/>
              </a:rPr>
              <a:t>: Para cada característica, el algoritmo encuentra la mejor división y calcula su importancia (la reducción de impurezas), dada por el parámetro </a:t>
            </a:r>
            <a:r>
              <a:rPr b="0" i="0" lang="en" sz="1400" u="none" cap="none" strike="noStrike">
                <a:solidFill>
                  <a:srgbClr val="212121"/>
                </a:solidFill>
                <a:latin typeface="Courier"/>
                <a:ea typeface="Courier"/>
                <a:cs typeface="Courier"/>
                <a:sym typeface="Courier"/>
              </a:rPr>
              <a:t>criterion</a:t>
            </a:r>
            <a:r>
              <a:rPr b="0" i="0" lang="en" sz="1400" u="none" cap="none" strike="noStrike">
                <a:solidFill>
                  <a:srgbClr val="212121"/>
                </a:solidFill>
                <a:latin typeface="Helvetica Neue"/>
                <a:ea typeface="Helvetica Neue"/>
                <a:cs typeface="Helvetica Neue"/>
                <a:sym typeface="Helvetica Neue"/>
              </a:rPr>
              <a:t> (que puede ser </a:t>
            </a:r>
            <a:r>
              <a:rPr b="0" i="0" lang="en" sz="1400" u="none" cap="none" strike="noStrike">
                <a:solidFill>
                  <a:srgbClr val="212121"/>
                </a:solidFill>
                <a:latin typeface="Courier"/>
                <a:ea typeface="Courier"/>
                <a:cs typeface="Courier"/>
                <a:sym typeface="Courier"/>
              </a:rPr>
              <a:t>gini</a:t>
            </a:r>
            <a:r>
              <a:rPr b="0" i="0" lang="en" sz="1400" u="none" cap="none" strike="noStrike">
                <a:solidFill>
                  <a:srgbClr val="212121"/>
                </a:solidFill>
                <a:latin typeface="Helvetica Neue"/>
                <a:ea typeface="Helvetica Neue"/>
                <a:cs typeface="Helvetica Neue"/>
                <a:sym typeface="Helvetica Neue"/>
              </a:rPr>
              <a:t> o </a:t>
            </a:r>
            <a:r>
              <a:rPr b="0" i="0" lang="en" sz="1400" u="none" cap="none" strike="noStrike">
                <a:solidFill>
                  <a:srgbClr val="212121"/>
                </a:solidFill>
                <a:latin typeface="Courier"/>
                <a:ea typeface="Courier"/>
                <a:cs typeface="Courier"/>
                <a:sym typeface="Courier"/>
              </a:rPr>
              <a:t>entropy</a:t>
            </a:r>
            <a:r>
              <a:rPr b="0" i="0" lang="en" sz="1400" u="none" cap="none" strike="noStrike">
                <a:solidFill>
                  <a:srgbClr val="212121"/>
                </a:solidFill>
                <a:latin typeface="Helvetica Neue"/>
                <a:ea typeface="Helvetica Neue"/>
                <a:cs typeface="Helvetica Neue"/>
                <a:sym typeface="Helvetica Neue"/>
              </a:rPr>
              <a:t>). Si </a:t>
            </a:r>
            <a:r>
              <a:rPr b="0" i="0" lang="en" sz="1400" u="none" cap="none" strike="noStrike">
                <a:solidFill>
                  <a:srgbClr val="212121"/>
                </a:solidFill>
                <a:latin typeface="Courier"/>
                <a:ea typeface="Courier"/>
                <a:cs typeface="Courier"/>
                <a:sym typeface="Courier"/>
              </a:rPr>
              <a:t>splitter</a:t>
            </a:r>
            <a:r>
              <a:rPr b="0" i="0" lang="en" sz="1400" u="none" cap="none" strike="noStrike">
                <a:solidFill>
                  <a:srgbClr val="212121"/>
                </a:solidFill>
                <a:latin typeface="Helvetica Neue"/>
                <a:ea typeface="Helvetica Neue"/>
                <a:cs typeface="Helvetica Neue"/>
                <a:sym typeface="Helvetica Neue"/>
              </a:rPr>
              <a:t> se elije como </a:t>
            </a:r>
            <a:r>
              <a:rPr b="0" i="0" lang="en" sz="1400" u="none" cap="none" strike="noStrike">
                <a:solidFill>
                  <a:srgbClr val="212121"/>
                </a:solidFill>
                <a:latin typeface="Courier"/>
                <a:ea typeface="Courier"/>
                <a:cs typeface="Courier"/>
                <a:sym typeface="Courier"/>
              </a:rPr>
              <a:t>best</a:t>
            </a:r>
            <a:r>
              <a:rPr b="0" i="0" lang="en" sz="1400" u="none" cap="none" strike="noStrike">
                <a:solidFill>
                  <a:srgbClr val="212121"/>
                </a:solidFill>
                <a:latin typeface="Helvetica Neue"/>
                <a:ea typeface="Helvetica Neue"/>
                <a:cs typeface="Helvetica Neue"/>
                <a:sym typeface="Helvetica Neue"/>
              </a:rPr>
              <a:t>, se elige el mejor corte de la mejor característica. Si </a:t>
            </a:r>
            <a:r>
              <a:rPr b="0" i="0" lang="en" sz="1400" u="none" cap="none" strike="noStrike">
                <a:solidFill>
                  <a:srgbClr val="212121"/>
                </a:solidFill>
                <a:latin typeface="Courier"/>
                <a:ea typeface="Courier"/>
                <a:cs typeface="Courier"/>
                <a:sym typeface="Courier"/>
              </a:rPr>
              <a:t>splitter='random'</a:t>
            </a:r>
            <a:r>
              <a:rPr b="0" i="0" lang="en" sz="1400" u="none" cap="none" strike="noStrike">
                <a:solidFill>
                  <a:srgbClr val="212121"/>
                </a:solidFill>
                <a:latin typeface="Helvetica Neue"/>
                <a:ea typeface="Helvetica Neue"/>
                <a:cs typeface="Helvetica Neue"/>
                <a:sym typeface="Helvetica Neue"/>
              </a:rPr>
              <a:t>, se eligen cortes al azar para cada característica y se utiliza el mejor entre ellos.</a:t>
            </a:r>
            <a:endParaRPr sz="500"/>
          </a:p>
          <a:p>
            <a:pPr indent="-139700" lvl="0" marL="190500" marR="0" rtl="0" algn="l">
              <a:lnSpc>
                <a:spcPct val="100000"/>
              </a:lnSpc>
              <a:spcBef>
                <a:spcPts val="200"/>
              </a:spcBef>
              <a:spcAft>
                <a:spcPts val="0"/>
              </a:spcAft>
              <a:buClr>
                <a:srgbClr val="212121"/>
              </a:buClr>
              <a:buSzPts val="1400"/>
              <a:buFont typeface="Courier"/>
              <a:buChar char="•"/>
            </a:pPr>
            <a:r>
              <a:rPr b="0" i="0" lang="en" sz="1400" u="none" cap="none" strike="noStrike">
                <a:solidFill>
                  <a:srgbClr val="212121"/>
                </a:solidFill>
                <a:latin typeface="Courier"/>
                <a:ea typeface="Courier"/>
                <a:cs typeface="Courier"/>
                <a:sym typeface="Courier"/>
              </a:rPr>
              <a:t>max_features</a:t>
            </a:r>
            <a:r>
              <a:rPr b="0" i="0" lang="en" sz="1400" u="none" cap="none" strike="noStrike">
                <a:solidFill>
                  <a:srgbClr val="212121"/>
                </a:solidFill>
                <a:latin typeface="Helvetica Neue"/>
                <a:ea typeface="Helvetica Neue"/>
                <a:cs typeface="Helvetica Neue"/>
                <a:sym typeface="Helvetica Neue"/>
              </a:rPr>
              <a:t>: En cada división, se considera sólo un subconjunto aleatorio de características </a:t>
            </a:r>
            <a:r>
              <a:rPr b="0" i="0" lang="en" sz="1400" u="none" cap="none" strike="noStrike">
                <a:solidFill>
                  <a:srgbClr val="212121"/>
                </a:solidFill>
                <a:latin typeface="Courier"/>
                <a:ea typeface="Courier"/>
                <a:cs typeface="Courier"/>
                <a:sym typeface="Courier"/>
              </a:rPr>
              <a:t>max_features</a:t>
            </a:r>
            <a:r>
              <a:rPr b="0" i="0" lang="en" sz="1400" u="none" cap="none" strike="noStrike">
                <a:solidFill>
                  <a:srgbClr val="212121"/>
                </a:solidFill>
                <a:latin typeface="Helvetica Neue"/>
                <a:ea typeface="Helvetica Neue"/>
                <a:cs typeface="Helvetica Neue"/>
                <a:sym typeface="Helvetica Neue"/>
              </a:rPr>
              <a:t>.</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 name="Shape 195"/>
        <p:cNvGrpSpPr/>
        <p:nvPr/>
      </p:nvGrpSpPr>
      <p:grpSpPr>
        <a:xfrm>
          <a:off x="0" y="0"/>
          <a:ext cx="0" cy="0"/>
          <a:chOff x="0" y="0"/>
          <a:chExt cx="0" cy="0"/>
        </a:xfrm>
      </p:grpSpPr>
      <p:sp>
        <p:nvSpPr>
          <p:cNvPr id="196" name="Google Shape;196;p28"/>
          <p:cNvSpPr txBox="1"/>
          <p:nvPr>
            <p:ph idx="12" type="sldNum"/>
          </p:nvPr>
        </p:nvSpPr>
        <p:spPr>
          <a:xfrm>
            <a:off x="4527820" y="4812635"/>
            <a:ext cx="2733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197" name="Google Shape;197;p28"/>
          <p:cNvSpPr txBox="1"/>
          <p:nvPr>
            <p:ph type="title"/>
          </p:nvPr>
        </p:nvSpPr>
        <p:spPr>
          <a:xfrm>
            <a:off x="409476" y="112662"/>
            <a:ext cx="84327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100"/>
              <a:buFont typeface="Helvetica Neue"/>
              <a:buNone/>
            </a:pPr>
            <a:r>
              <a:rPr lang="en" sz="2100"/>
              <a:t>Conjuntos (</a:t>
            </a:r>
            <a:r>
              <a:rPr i="1" lang="en"/>
              <a:t>Ensembles</a:t>
            </a:r>
            <a:r>
              <a:rPr lang="en" sz="2100"/>
              <a:t>): por qué eso es una buena idea, en princípio</a:t>
            </a:r>
            <a:endParaRPr/>
          </a:p>
        </p:txBody>
      </p:sp>
      <p:sp>
        <p:nvSpPr>
          <p:cNvPr id="198" name="Google Shape;198;p28"/>
          <p:cNvSpPr txBox="1"/>
          <p:nvPr/>
        </p:nvSpPr>
        <p:spPr>
          <a:xfrm>
            <a:off x="515129" y="1350905"/>
            <a:ext cx="6684000" cy="3060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800"/>
              <a:buFont typeface="Saira Medium"/>
              <a:buNone/>
            </a:pPr>
            <a:r>
              <a:rPr b="0" i="0" lang="en" sz="1800" u="none" cap="none" strike="noStrike">
                <a:solidFill>
                  <a:srgbClr val="000000"/>
                </a:solidFill>
                <a:latin typeface="Saira Medium"/>
                <a:ea typeface="Saira Medium"/>
                <a:cs typeface="Saira Medium"/>
                <a:sym typeface="Saira Medium"/>
              </a:rPr>
              <a:t>Errores de los modelos individuales son promediados</a:t>
            </a:r>
            <a:endParaRPr sz="500"/>
          </a:p>
        </p:txBody>
      </p:sp>
      <p:pic>
        <p:nvPicPr>
          <p:cNvPr descr="Image" id="199" name="Google Shape;199;p28"/>
          <p:cNvPicPr preferRelativeResize="0"/>
          <p:nvPr/>
        </p:nvPicPr>
        <p:blipFill rotWithShape="1">
          <a:blip r:embed="rId3">
            <a:alphaModFix/>
          </a:blip>
          <a:srcRect b="0" l="0" r="0" t="0"/>
          <a:stretch/>
        </p:blipFill>
        <p:spPr>
          <a:xfrm>
            <a:off x="4342283" y="1969508"/>
            <a:ext cx="2566602" cy="855559"/>
          </a:xfrm>
          <a:prstGeom prst="rect">
            <a:avLst/>
          </a:prstGeom>
          <a:noFill/>
          <a:ln>
            <a:noFill/>
          </a:ln>
        </p:spPr>
      </p:pic>
      <p:pic>
        <p:nvPicPr>
          <p:cNvPr descr="Image" id="200" name="Google Shape;200;p28"/>
          <p:cNvPicPr preferRelativeResize="0"/>
          <p:nvPr/>
        </p:nvPicPr>
        <p:blipFill rotWithShape="1">
          <a:blip r:embed="rId4">
            <a:alphaModFix/>
          </a:blip>
          <a:srcRect b="0" l="0" r="0" t="0"/>
          <a:stretch/>
        </p:blipFill>
        <p:spPr>
          <a:xfrm>
            <a:off x="1146237" y="2052266"/>
            <a:ext cx="2625899" cy="467832"/>
          </a:xfrm>
          <a:prstGeom prst="rect">
            <a:avLst/>
          </a:prstGeom>
          <a:noFill/>
          <a:ln>
            <a:noFill/>
          </a:ln>
        </p:spPr>
      </p:pic>
      <p:grpSp>
        <p:nvGrpSpPr>
          <p:cNvPr id="201" name="Google Shape;201;p28"/>
          <p:cNvGrpSpPr/>
          <p:nvPr/>
        </p:nvGrpSpPr>
        <p:grpSpPr>
          <a:xfrm>
            <a:off x="1477639" y="2713961"/>
            <a:ext cx="1533725" cy="537429"/>
            <a:chOff x="0" y="198706"/>
            <a:chExt cx="4089932" cy="1433143"/>
          </a:xfrm>
        </p:grpSpPr>
        <p:pic>
          <p:nvPicPr>
            <p:cNvPr descr="m_=_1,_ldots,_M.pdf" id="202" name="Google Shape;202;p28"/>
            <p:cNvPicPr preferRelativeResize="0"/>
            <p:nvPr/>
          </p:nvPicPr>
          <p:blipFill rotWithShape="1">
            <a:blip r:embed="rId5">
              <a:alphaModFix/>
            </a:blip>
            <a:srcRect b="0" l="0" r="0" t="0"/>
            <a:stretch/>
          </p:blipFill>
          <p:spPr>
            <a:xfrm>
              <a:off x="0" y="198706"/>
              <a:ext cx="2617459" cy="402687"/>
            </a:xfrm>
            <a:prstGeom prst="rect">
              <a:avLst/>
            </a:prstGeom>
            <a:noFill/>
            <a:ln>
              <a:noFill/>
            </a:ln>
          </p:spPr>
        </p:pic>
        <p:cxnSp>
          <p:nvCxnSpPr>
            <p:cNvPr id="203" name="Google Shape;203;p28"/>
            <p:cNvCxnSpPr/>
            <p:nvPr/>
          </p:nvCxnSpPr>
          <p:spPr>
            <a:xfrm>
              <a:off x="2820032" y="361949"/>
              <a:ext cx="1269900" cy="1269900"/>
            </a:xfrm>
            <a:prstGeom prst="straightConnector1">
              <a:avLst/>
            </a:prstGeom>
            <a:noFill/>
            <a:ln>
              <a:noFill/>
            </a:ln>
          </p:spPr>
        </p:cxnSp>
      </p:grpSp>
      <p:pic>
        <p:nvPicPr>
          <p:cNvPr descr="Image" id="204" name="Google Shape;204;p28"/>
          <p:cNvPicPr preferRelativeResize="0"/>
          <p:nvPr/>
        </p:nvPicPr>
        <p:blipFill rotWithShape="1">
          <a:blip r:embed="rId6">
            <a:alphaModFix/>
          </a:blip>
          <a:srcRect b="0" l="0" r="0" t="0"/>
          <a:stretch/>
        </p:blipFill>
        <p:spPr>
          <a:xfrm>
            <a:off x="2083614" y="3518661"/>
            <a:ext cx="2053604" cy="793742"/>
          </a:xfrm>
          <a:prstGeom prst="rect">
            <a:avLst/>
          </a:prstGeom>
          <a:noFill/>
          <a:ln cap="flat" cmpd="sng" w="25400">
            <a:solidFill>
              <a:srgbClr val="000000"/>
            </a:solidFill>
            <a:prstDash val="solid"/>
            <a:miter lim="400000"/>
            <a:headEnd len="sm" w="sm" type="none"/>
            <a:tailEnd len="sm" w="sm" type="none"/>
          </a:ln>
        </p:spPr>
      </p:pic>
      <p:pic>
        <p:nvPicPr>
          <p:cNvPr descr="Image" id="205" name="Google Shape;205;p28"/>
          <p:cNvPicPr preferRelativeResize="0"/>
          <p:nvPr/>
        </p:nvPicPr>
        <p:blipFill rotWithShape="1">
          <a:blip r:embed="rId7">
            <a:alphaModFix/>
          </a:blip>
          <a:srcRect b="0" l="0" r="0" t="0"/>
          <a:stretch/>
        </p:blipFill>
        <p:spPr>
          <a:xfrm>
            <a:off x="5140538" y="3649097"/>
            <a:ext cx="2870302" cy="618584"/>
          </a:xfrm>
          <a:prstGeom prst="rect">
            <a:avLst/>
          </a:prstGeom>
          <a:noFill/>
          <a:ln>
            <a:noFill/>
          </a:ln>
        </p:spPr>
      </p:pic>
      <p:sp>
        <p:nvSpPr>
          <p:cNvPr id="206" name="Google Shape;206;p28"/>
          <p:cNvSpPr/>
          <p:nvPr/>
        </p:nvSpPr>
        <p:spPr>
          <a:xfrm>
            <a:off x="776390" y="3599880"/>
            <a:ext cx="1137000" cy="631200"/>
          </a:xfrm>
          <a:prstGeom prst="roundRect">
            <a:avLst>
              <a:gd fmla="val 2467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Error del comité</a:t>
            </a:r>
            <a:endParaRPr sz="500"/>
          </a:p>
        </p:txBody>
      </p:sp>
      <p:sp>
        <p:nvSpPr>
          <p:cNvPr id="207" name="Google Shape;207;p28"/>
          <p:cNvSpPr txBox="1"/>
          <p:nvPr/>
        </p:nvSpPr>
        <p:spPr>
          <a:xfrm>
            <a:off x="4833494" y="3394775"/>
            <a:ext cx="18270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Saira Light"/>
              <a:buNone/>
            </a:pPr>
            <a:r>
              <a:rPr b="0" i="0" lang="en" sz="1200" u="none" cap="none" strike="noStrike">
                <a:solidFill>
                  <a:srgbClr val="5E5E5E"/>
                </a:solidFill>
                <a:latin typeface="Saira Light"/>
                <a:ea typeface="Saira Light"/>
                <a:cs typeface="Saira Light"/>
                <a:sym typeface="Saira Light"/>
              </a:rPr>
              <a:t>Advertencia: solo válido si</a:t>
            </a:r>
            <a:endParaRPr sz="500"/>
          </a:p>
        </p:txBody>
      </p:sp>
      <p:sp>
        <p:nvSpPr>
          <p:cNvPr id="208" name="Google Shape;208;p28"/>
          <p:cNvSpPr txBox="1"/>
          <p:nvPr/>
        </p:nvSpPr>
        <p:spPr>
          <a:xfrm>
            <a:off x="4923683" y="4231183"/>
            <a:ext cx="1845900" cy="336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000"/>
              <a:buFont typeface="Saira Light"/>
              <a:buNone/>
            </a:pPr>
            <a:r>
              <a:rPr b="0" i="0" lang="en" sz="1000" u="none" cap="none" strike="noStrike">
                <a:solidFill>
                  <a:srgbClr val="5E5E5E"/>
                </a:solidFill>
                <a:latin typeface="Saira Light"/>
                <a:ea typeface="Saira Light"/>
                <a:cs typeface="Saira Light"/>
                <a:sym typeface="Saira Light"/>
              </a:rPr>
              <a:t>(eso nunca ocurre exactamente)</a:t>
            </a:r>
            <a:endParaRPr sz="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 name="Shape 212"/>
        <p:cNvGrpSpPr/>
        <p:nvPr/>
      </p:nvGrpSpPr>
      <p:grpSpPr>
        <a:xfrm>
          <a:off x="0" y="0"/>
          <a:ext cx="0" cy="0"/>
          <a:chOff x="0" y="0"/>
          <a:chExt cx="0" cy="0"/>
        </a:xfrm>
      </p:grpSpPr>
      <p:sp>
        <p:nvSpPr>
          <p:cNvPr id="213" name="Google Shape;213;p29"/>
          <p:cNvSpPr txBox="1"/>
          <p:nvPr>
            <p:ph idx="12" type="sldNum"/>
          </p:nvPr>
        </p:nvSpPr>
        <p:spPr>
          <a:xfrm>
            <a:off x="4680971" y="4791756"/>
            <a:ext cx="2733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214" name="Google Shape;214;p29"/>
          <p:cNvSpPr txBox="1"/>
          <p:nvPr>
            <p:ph type="title"/>
          </p:nvPr>
        </p:nvSpPr>
        <p:spPr>
          <a:xfrm>
            <a:off x="309464" y="88849"/>
            <a:ext cx="82512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100"/>
              <a:buFont typeface="Helvetica Neue"/>
              <a:buNone/>
            </a:pPr>
            <a:r>
              <a:rPr i="1" lang="en"/>
              <a:t>Ensembles</a:t>
            </a:r>
            <a:r>
              <a:rPr lang="en" sz="2200"/>
              <a:t>: combinación de modelos para mejorar el desempeño </a:t>
            </a:r>
            <a:endParaRPr/>
          </a:p>
        </p:txBody>
      </p:sp>
      <p:sp>
        <p:nvSpPr>
          <p:cNvPr id="215" name="Google Shape;215;p29"/>
          <p:cNvSpPr/>
          <p:nvPr/>
        </p:nvSpPr>
        <p:spPr>
          <a:xfrm>
            <a:off x="1504088" y="1066000"/>
            <a:ext cx="6442200" cy="3397800"/>
          </a:xfrm>
          <a:prstGeom prst="rect">
            <a:avLst/>
          </a:prstGeom>
          <a:noFill/>
          <a:ln cap="flat" cmpd="sng" w="63500">
            <a:solidFill>
              <a:srgbClr val="006C65"/>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16" name="Google Shape;216;p29"/>
          <p:cNvSpPr/>
          <p:nvPr/>
        </p:nvSpPr>
        <p:spPr>
          <a:xfrm>
            <a:off x="2164045" y="2116832"/>
            <a:ext cx="2538648" cy="1975914"/>
          </a:xfrm>
          <a:custGeom>
            <a:rect b="b" l="l" r="r" t="t"/>
            <a:pathLst>
              <a:path extrusionOk="0" h="21600" w="21600">
                <a:moveTo>
                  <a:pt x="0" y="21600"/>
                </a:moveTo>
                <a:lnTo>
                  <a:pt x="21600" y="14760"/>
                </a:lnTo>
                <a:lnTo>
                  <a:pt x="15336" y="9708"/>
                </a:lnTo>
                <a:lnTo>
                  <a:pt x="7143" y="5843"/>
                </a:lnTo>
                <a:lnTo>
                  <a:pt x="10520" y="0"/>
                </a:lnTo>
                <a:lnTo>
                  <a:pt x="2984" y="3928"/>
                </a:lnTo>
                <a:lnTo>
                  <a:pt x="0" y="21600"/>
                </a:lnTo>
                <a:close/>
              </a:path>
            </a:pathLst>
          </a:cu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217" name="Google Shape;217;p29"/>
          <p:cNvSpPr/>
          <p:nvPr/>
        </p:nvSpPr>
        <p:spPr>
          <a:xfrm>
            <a:off x="4031760" y="1267101"/>
            <a:ext cx="999054" cy="1699488"/>
          </a:xfrm>
          <a:custGeom>
            <a:rect b="b" l="l" r="r" t="t"/>
            <a:pathLst>
              <a:path extrusionOk="0" h="21600" w="21600">
                <a:moveTo>
                  <a:pt x="5856" y="4500"/>
                </a:moveTo>
                <a:lnTo>
                  <a:pt x="1981" y="14167"/>
                </a:lnTo>
                <a:lnTo>
                  <a:pt x="1738" y="21600"/>
                </a:lnTo>
                <a:lnTo>
                  <a:pt x="6637" y="14945"/>
                </a:lnTo>
                <a:lnTo>
                  <a:pt x="12069" y="11488"/>
                </a:lnTo>
                <a:lnTo>
                  <a:pt x="14293" y="15723"/>
                </a:lnTo>
                <a:lnTo>
                  <a:pt x="20600" y="16748"/>
                </a:lnTo>
                <a:lnTo>
                  <a:pt x="21600" y="10667"/>
                </a:lnTo>
                <a:lnTo>
                  <a:pt x="16071" y="4037"/>
                </a:lnTo>
                <a:lnTo>
                  <a:pt x="1816" y="0"/>
                </a:lnTo>
                <a:lnTo>
                  <a:pt x="0" y="5185"/>
                </a:lnTo>
                <a:lnTo>
                  <a:pt x="5856" y="4500"/>
                </a:lnTo>
                <a:close/>
              </a:path>
            </a:pathLst>
          </a:custGeom>
          <a:solidFill>
            <a:srgbClr val="ED220D"/>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18" name="Google Shape;218;p29"/>
          <p:cNvSpPr/>
          <p:nvPr/>
        </p:nvSpPr>
        <p:spPr>
          <a:xfrm>
            <a:off x="4725151" y="2195407"/>
            <a:ext cx="1845342" cy="1564650"/>
          </a:xfrm>
          <a:custGeom>
            <a:rect b="b" l="l" r="r" t="t"/>
            <a:pathLst>
              <a:path extrusionOk="0" h="21600" w="21600">
                <a:moveTo>
                  <a:pt x="4328" y="3343"/>
                </a:moveTo>
                <a:lnTo>
                  <a:pt x="0" y="16508"/>
                </a:lnTo>
                <a:lnTo>
                  <a:pt x="10000" y="21600"/>
                </a:lnTo>
                <a:lnTo>
                  <a:pt x="9781" y="13445"/>
                </a:lnTo>
                <a:lnTo>
                  <a:pt x="5708" y="9420"/>
                </a:lnTo>
                <a:lnTo>
                  <a:pt x="15029" y="5810"/>
                </a:lnTo>
                <a:lnTo>
                  <a:pt x="17112" y="17552"/>
                </a:lnTo>
                <a:lnTo>
                  <a:pt x="21600" y="16947"/>
                </a:lnTo>
                <a:lnTo>
                  <a:pt x="18030" y="0"/>
                </a:lnTo>
                <a:lnTo>
                  <a:pt x="4328" y="3343"/>
                </a:lnTo>
                <a:close/>
              </a:path>
            </a:pathLst>
          </a:custGeom>
          <a:solidFill>
            <a:srgbClr val="00A1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219" name="Google Shape;219;p29"/>
          <p:cNvSpPr txBox="1"/>
          <p:nvPr/>
        </p:nvSpPr>
        <p:spPr>
          <a:xfrm>
            <a:off x="4563496" y="1267101"/>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EE220D"/>
              </a:buClr>
              <a:buSzPts val="1400"/>
              <a:buFont typeface="Helvetica Neue"/>
              <a:buNone/>
            </a:pPr>
            <a:r>
              <a:rPr b="0" i="0" lang="en" sz="1400" u="none" cap="none" strike="noStrike">
                <a:solidFill>
                  <a:srgbClr val="EE220D"/>
                </a:solidFill>
                <a:latin typeface="Helvetica Neue"/>
                <a:ea typeface="Helvetica Neue"/>
                <a:cs typeface="Helvetica Neue"/>
                <a:sym typeface="Helvetica Neue"/>
              </a:rPr>
              <a:t>Zona de Error</a:t>
            </a:r>
            <a:endParaRPr sz="500"/>
          </a:p>
        </p:txBody>
      </p:sp>
      <p:sp>
        <p:nvSpPr>
          <p:cNvPr id="220" name="Google Shape;220;p29"/>
          <p:cNvSpPr txBox="1"/>
          <p:nvPr/>
        </p:nvSpPr>
        <p:spPr>
          <a:xfrm>
            <a:off x="6338321" y="2116832"/>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1A1FF"/>
              </a:buClr>
              <a:buSzPts val="1400"/>
              <a:buFont typeface="Helvetica Neue"/>
              <a:buNone/>
            </a:pPr>
            <a:r>
              <a:rPr b="0" i="0" lang="en" sz="1400" u="none" cap="none" strike="noStrike">
                <a:solidFill>
                  <a:srgbClr val="01A1FF"/>
                </a:solidFill>
                <a:latin typeface="Helvetica Neue"/>
                <a:ea typeface="Helvetica Neue"/>
                <a:cs typeface="Helvetica Neue"/>
                <a:sym typeface="Helvetica Neue"/>
              </a:rPr>
              <a:t>Zona de Error</a:t>
            </a:r>
            <a:endParaRPr sz="500"/>
          </a:p>
        </p:txBody>
      </p:sp>
      <p:sp>
        <p:nvSpPr>
          <p:cNvPr id="221" name="Google Shape;221;p29"/>
          <p:cNvSpPr txBox="1"/>
          <p:nvPr/>
        </p:nvSpPr>
        <p:spPr>
          <a:xfrm>
            <a:off x="2947435" y="3864208"/>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FEAE01"/>
              </a:buClr>
              <a:buSzPts val="1400"/>
              <a:buFont typeface="Helvetica Neue"/>
              <a:buNone/>
            </a:pPr>
            <a:r>
              <a:rPr b="0" i="0" lang="en" sz="1400" u="none" cap="none" strike="noStrike">
                <a:solidFill>
                  <a:srgbClr val="FEAE01"/>
                </a:solidFill>
                <a:latin typeface="Helvetica Neue"/>
                <a:ea typeface="Helvetica Neue"/>
                <a:cs typeface="Helvetica Neue"/>
                <a:sym typeface="Helvetica Neue"/>
              </a:rPr>
              <a:t>Zona de Error</a:t>
            </a:r>
            <a:endParaRPr sz="500"/>
          </a:p>
        </p:txBody>
      </p:sp>
      <p:sp>
        <p:nvSpPr>
          <p:cNvPr id="222" name="Google Shape;222;p29"/>
          <p:cNvSpPr txBox="1"/>
          <p:nvPr/>
        </p:nvSpPr>
        <p:spPr>
          <a:xfrm>
            <a:off x="1500892" y="753827"/>
            <a:ext cx="20493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06C65"/>
              </a:buClr>
              <a:buSzPts val="1400"/>
              <a:buFont typeface="Helvetica Neue"/>
              <a:buNone/>
            </a:pPr>
            <a:r>
              <a:rPr b="0" i="0" lang="en" sz="1400" u="none" cap="none" strike="noStrike">
                <a:solidFill>
                  <a:srgbClr val="006C65"/>
                </a:solidFill>
                <a:latin typeface="Helvetica Neue"/>
                <a:ea typeface="Helvetica Neue"/>
                <a:cs typeface="Helvetica Neue"/>
                <a:sym typeface="Helvetica Neue"/>
              </a:rPr>
              <a:t>Espacio de características</a:t>
            </a:r>
            <a:endParaRPr sz="500"/>
          </a:p>
        </p:txBody>
      </p:sp>
      <p:sp>
        <p:nvSpPr>
          <p:cNvPr id="223" name="Google Shape;223;p29"/>
          <p:cNvSpPr txBox="1"/>
          <p:nvPr/>
        </p:nvSpPr>
        <p:spPr>
          <a:xfrm>
            <a:off x="153151" y="4547307"/>
            <a:ext cx="21897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Helvetica Neue"/>
              <a:buNone/>
            </a:pPr>
            <a:r>
              <a:rPr b="0" i="0" lang="en" sz="1200" u="none" cap="none" strike="noStrike">
                <a:solidFill>
                  <a:srgbClr val="5E5E5E"/>
                </a:solidFill>
                <a:latin typeface="Helvetica Neue"/>
                <a:ea typeface="Helvetica Neue"/>
                <a:cs typeface="Helvetica Neue"/>
                <a:sym typeface="Helvetica Neue"/>
              </a:rPr>
              <a:t>Inspirado en diapos de A. Farall</a:t>
            </a:r>
            <a:endParaRPr sz="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29" name="Google Shape;229;p30"/>
          <p:cNvGrpSpPr/>
          <p:nvPr/>
        </p:nvGrpSpPr>
        <p:grpSpPr>
          <a:xfrm>
            <a:off x="857470" y="670883"/>
            <a:ext cx="7747957" cy="1273172"/>
            <a:chOff x="0" y="355600"/>
            <a:chExt cx="20661218" cy="3395124"/>
          </a:xfrm>
        </p:grpSpPr>
        <p:grpSp>
          <p:nvGrpSpPr>
            <p:cNvPr id="230" name="Google Shape;230;p30"/>
            <p:cNvGrpSpPr/>
            <p:nvPr/>
          </p:nvGrpSpPr>
          <p:grpSpPr>
            <a:xfrm>
              <a:off x="0" y="355600"/>
              <a:ext cx="20661218" cy="2255004"/>
              <a:chOff x="0" y="355600"/>
              <a:chExt cx="20661218" cy="2255004"/>
            </a:xfrm>
          </p:grpSpPr>
          <p:pic>
            <p:nvPicPr>
              <p:cNvPr descr="Image" id="231" name="Google Shape;231;p30"/>
              <p:cNvPicPr preferRelativeResize="0"/>
              <p:nvPr/>
            </p:nvPicPr>
            <p:blipFill rotWithShape="1">
              <a:blip r:embed="rId3">
                <a:alphaModFix/>
              </a:blip>
              <a:srcRect b="0" l="0" r="0" t="0"/>
              <a:stretch/>
            </p:blipFill>
            <p:spPr>
              <a:xfrm>
                <a:off x="3485932" y="493959"/>
                <a:ext cx="5476279" cy="2116645"/>
              </a:xfrm>
              <a:prstGeom prst="rect">
                <a:avLst/>
              </a:prstGeom>
              <a:noFill/>
              <a:ln cap="flat" cmpd="sng" w="25400">
                <a:solidFill>
                  <a:srgbClr val="000000"/>
                </a:solidFill>
                <a:prstDash val="solid"/>
                <a:miter lim="400000"/>
                <a:headEnd len="sm" w="sm" type="none"/>
                <a:tailEnd len="sm" w="sm" type="none"/>
              </a:ln>
            </p:spPr>
          </p:pic>
          <p:sp>
            <p:nvSpPr>
              <p:cNvPr id="232" name="Google Shape;232;p30"/>
              <p:cNvSpPr/>
              <p:nvPr/>
            </p:nvSpPr>
            <p:spPr>
              <a:xfrm>
                <a:off x="0" y="710545"/>
                <a:ext cx="3031800" cy="1683600"/>
              </a:xfrm>
              <a:prstGeom prst="roundRect">
                <a:avLst>
                  <a:gd fmla="val 2467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Error del comité</a:t>
                </a:r>
                <a:endParaRPr sz="500"/>
              </a:p>
            </p:txBody>
          </p:sp>
          <p:pic>
            <p:nvPicPr>
              <p:cNvPr descr="Image" id="233" name="Google Shape;233;p30"/>
              <p:cNvPicPr preferRelativeResize="0"/>
              <p:nvPr/>
            </p:nvPicPr>
            <p:blipFill rotWithShape="1">
              <a:blip r:embed="rId4">
                <a:alphaModFix/>
              </a:blip>
              <a:srcRect b="0" l="0" r="0" t="0"/>
              <a:stretch/>
            </p:blipFill>
            <p:spPr>
              <a:xfrm>
                <a:off x="13007075" y="678194"/>
                <a:ext cx="7654142" cy="1649557"/>
              </a:xfrm>
              <a:prstGeom prst="rect">
                <a:avLst/>
              </a:prstGeom>
              <a:noFill/>
              <a:ln>
                <a:noFill/>
              </a:ln>
            </p:spPr>
          </p:pic>
          <p:cxnSp>
            <p:nvCxnSpPr>
              <p:cNvPr id="234" name="Google Shape;234;p30"/>
              <p:cNvCxnSpPr/>
              <p:nvPr/>
            </p:nvCxnSpPr>
            <p:spPr>
              <a:xfrm>
                <a:off x="14624406" y="355600"/>
                <a:ext cx="1269900" cy="1269900"/>
              </a:xfrm>
              <a:prstGeom prst="straightConnector1">
                <a:avLst/>
              </a:prstGeom>
              <a:noFill/>
              <a:ln>
                <a:noFill/>
              </a:ln>
            </p:spPr>
          </p:cxnSp>
        </p:grpSp>
        <p:cxnSp>
          <p:nvCxnSpPr>
            <p:cNvPr id="235" name="Google Shape;235;p30"/>
            <p:cNvCxnSpPr/>
            <p:nvPr/>
          </p:nvCxnSpPr>
          <p:spPr>
            <a:xfrm>
              <a:off x="15586665" y="2480824"/>
              <a:ext cx="1269900" cy="1269900"/>
            </a:xfrm>
            <a:prstGeom prst="straightConnector1">
              <a:avLst/>
            </a:prstGeom>
            <a:noFill/>
            <a:ln>
              <a:noFill/>
            </a:ln>
          </p:spPr>
        </p:cxnSp>
      </p:grpSp>
      <p:sp>
        <p:nvSpPr>
          <p:cNvPr id="236" name="Google Shape;236;p30"/>
          <p:cNvSpPr txBox="1"/>
          <p:nvPr/>
        </p:nvSpPr>
        <p:spPr>
          <a:xfrm>
            <a:off x="663313" y="1569118"/>
            <a:ext cx="6092400" cy="228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300"/>
              <a:buFont typeface="Saira Light"/>
              <a:buNone/>
            </a:pPr>
            <a:r>
              <a:rPr b="0" i="0" lang="en" sz="1300" u="none" cap="none" strike="noStrike">
                <a:solidFill>
                  <a:srgbClr val="000000"/>
                </a:solidFill>
                <a:latin typeface="Saira Light"/>
                <a:ea typeface="Saira Light"/>
                <a:cs typeface="Saira Light"/>
                <a:sym typeface="Saira Light"/>
              </a:rPr>
              <a:t>Nota: en general los errores de los comités no son independientes</a:t>
            </a:r>
            <a:endParaRPr sz="500"/>
          </a:p>
        </p:txBody>
      </p:sp>
      <p:sp>
        <p:nvSpPr>
          <p:cNvPr id="237" name="Google Shape;237;p30"/>
          <p:cNvSpPr txBox="1"/>
          <p:nvPr/>
        </p:nvSpPr>
        <p:spPr>
          <a:xfrm>
            <a:off x="946450" y="1889101"/>
            <a:ext cx="7455900" cy="26865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Podemos obtener un comité de estimadores diferentes a partir de un único estimador base, si lo entrenamos en distintos conjuntos de datos. </a:t>
            </a:r>
            <a:endParaRPr sz="500"/>
          </a:p>
          <a:p>
            <a:pPr indent="0" lvl="0" marL="0" marR="0" rtl="0" algn="l">
              <a:lnSpc>
                <a:spcPct val="100000"/>
              </a:lnSpc>
              <a:spcBef>
                <a:spcPts val="40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Generación de diferentes conjuntos de datos mediante la selección aleatoria de muestras o características:</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submuestreo aleatorio (sin reemplazo) del conjunto de entrenamiento: </a:t>
            </a:r>
            <a:r>
              <a:rPr b="0" i="1" lang="en" sz="1300" u="none" cap="none" strike="noStrike">
                <a:solidFill>
                  <a:srgbClr val="5E5E5E"/>
                </a:solidFill>
                <a:latin typeface="Saira Medium"/>
                <a:ea typeface="Saira Medium"/>
                <a:cs typeface="Saira Medium"/>
                <a:sym typeface="Saira Medium"/>
              </a:rPr>
              <a:t>Pasting</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submuestreo aleatorio con reemplazo: </a:t>
            </a:r>
            <a:r>
              <a:rPr b="0" i="1" lang="en" sz="1300" u="none" cap="none" strike="noStrike">
                <a:solidFill>
                  <a:srgbClr val="5E5E5E"/>
                </a:solidFill>
                <a:latin typeface="Saira Medium"/>
                <a:ea typeface="Saira Medium"/>
                <a:cs typeface="Saira Medium"/>
                <a:sym typeface="Saira Medium"/>
              </a:rPr>
              <a:t>Bootstrap aggregating</a:t>
            </a:r>
            <a:r>
              <a:rPr b="0" i="0" lang="en" sz="1300" u="none" cap="none" strike="noStrike">
                <a:solidFill>
                  <a:srgbClr val="5E5E5E"/>
                </a:solidFill>
                <a:latin typeface="Saira Light"/>
                <a:ea typeface="Saira Light"/>
                <a:cs typeface="Saira Light"/>
                <a:sym typeface="Saira Light"/>
              </a:rPr>
              <a:t> (</a:t>
            </a:r>
            <a:r>
              <a:rPr b="0" i="1" lang="en" sz="1300" u="none" cap="none" strike="noStrike">
                <a:solidFill>
                  <a:srgbClr val="5E5E5E"/>
                </a:solidFill>
                <a:latin typeface="Saira Medium"/>
                <a:ea typeface="Saira Medium"/>
                <a:cs typeface="Saira Medium"/>
                <a:sym typeface="Saira Medium"/>
              </a:rPr>
              <a:t>Bagging</a:t>
            </a:r>
            <a:r>
              <a:rPr b="0" i="0" lang="en" sz="1300" u="none" cap="none" strike="noStrike">
                <a:solidFill>
                  <a:srgbClr val="5E5E5E"/>
                </a:solidFill>
                <a:latin typeface="Saira Light"/>
                <a:ea typeface="Saira Light"/>
                <a:cs typeface="Saira Light"/>
                <a:sym typeface="Saira Light"/>
              </a:rPr>
              <a:t>)</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subconjunto de características: </a:t>
            </a:r>
            <a:r>
              <a:rPr b="0" i="1" lang="en" sz="1300" u="none" cap="none" strike="noStrike">
                <a:solidFill>
                  <a:srgbClr val="5E5E5E"/>
                </a:solidFill>
                <a:latin typeface="Saira Medium"/>
                <a:ea typeface="Saira Medium"/>
                <a:cs typeface="Saira Medium"/>
                <a:sym typeface="Saira Medium"/>
              </a:rPr>
              <a:t>Random Subspaces</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subconjuntos tanto de muestras como de características: </a:t>
            </a:r>
            <a:r>
              <a:rPr b="0" i="1" lang="en" sz="1300" u="none" cap="none" strike="noStrike">
                <a:solidFill>
                  <a:srgbClr val="5E5E5E"/>
                </a:solidFill>
                <a:latin typeface="Saira Medium"/>
                <a:ea typeface="Saira Medium"/>
                <a:cs typeface="Saira Medium"/>
                <a:sym typeface="Saira Medium"/>
              </a:rPr>
              <a:t>Random Patches</a:t>
            </a:r>
            <a:endParaRPr sz="500"/>
          </a:p>
        </p:txBody>
      </p:sp>
      <p:sp>
        <p:nvSpPr>
          <p:cNvPr id="238" name="Google Shape;238;p30"/>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Generando nuevos conjuntos de datos: </a:t>
            </a:r>
            <a:r>
              <a:rPr i="1" lang="en" sz="2200"/>
              <a:t>Pasting </a:t>
            </a:r>
            <a:r>
              <a:rPr lang="en" sz="2200"/>
              <a:t>y</a:t>
            </a:r>
            <a:r>
              <a:rPr i="1" lang="en" sz="2200"/>
              <a:t> Bagging</a:t>
            </a:r>
            <a:endParaRPr i="1"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Generación de submuestras con y sin reemplazo</a:t>
            </a:r>
            <a:endParaRPr/>
          </a:p>
        </p:txBody>
      </p:sp>
      <p:sp>
        <p:nvSpPr>
          <p:cNvPr id="244" name="Google Shape;24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3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t>Bootstrap </a:t>
            </a:r>
            <a:r>
              <a:rPr lang="en"/>
              <a:t>: sampleo con reemplazo                       Sampleo sin reemplazo</a:t>
            </a:r>
            <a:endParaRPr/>
          </a:p>
        </p:txBody>
      </p:sp>
      <p:pic>
        <p:nvPicPr>
          <p:cNvPr id="246" name="Google Shape;246;p31"/>
          <p:cNvPicPr preferRelativeResize="0"/>
          <p:nvPr/>
        </p:nvPicPr>
        <p:blipFill>
          <a:blip r:embed="rId3">
            <a:alphaModFix/>
          </a:blip>
          <a:stretch>
            <a:fillRect/>
          </a:stretch>
        </p:blipFill>
        <p:spPr>
          <a:xfrm>
            <a:off x="437475" y="1585139"/>
            <a:ext cx="3797724" cy="2232527"/>
          </a:xfrm>
          <a:prstGeom prst="rect">
            <a:avLst/>
          </a:prstGeom>
          <a:noFill/>
          <a:ln>
            <a:noFill/>
          </a:ln>
        </p:spPr>
      </p:pic>
      <p:pic>
        <p:nvPicPr>
          <p:cNvPr id="247" name="Google Shape;247;p31"/>
          <p:cNvPicPr preferRelativeResize="0"/>
          <p:nvPr/>
        </p:nvPicPr>
        <p:blipFill>
          <a:blip r:embed="rId4">
            <a:alphaModFix/>
          </a:blip>
          <a:stretch>
            <a:fillRect/>
          </a:stretch>
        </p:blipFill>
        <p:spPr>
          <a:xfrm>
            <a:off x="5065395" y="1630474"/>
            <a:ext cx="3797731" cy="2091474"/>
          </a:xfrm>
          <a:prstGeom prst="rect">
            <a:avLst/>
          </a:prstGeom>
          <a:noFill/>
          <a:ln>
            <a:noFill/>
          </a:ln>
        </p:spPr>
      </p:pic>
      <p:sp>
        <p:nvSpPr>
          <p:cNvPr id="248" name="Google Shape;248;p31"/>
          <p:cNvSpPr txBox="1"/>
          <p:nvPr/>
        </p:nvSpPr>
        <p:spPr>
          <a:xfrm>
            <a:off x="435250" y="4293300"/>
            <a:ext cx="555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ncode Sans SemiBold"/>
                <a:ea typeface="Encode Sans SemiBold"/>
                <a:cs typeface="Encode Sans SemiBold"/>
                <a:sym typeface="Encode Sans SemiBold"/>
              </a:rPr>
              <a:t>Figuras de: Michael Galarnyk</a:t>
            </a:r>
            <a:endParaRPr sz="1000">
              <a:latin typeface="Encode Sans SemiBold"/>
              <a:ea typeface="Encode Sans SemiBold"/>
              <a:cs typeface="Encode Sans SemiBold"/>
              <a:sym typeface="Encode Sans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Sin reemplazo</a:t>
            </a:r>
            <a:endParaRPr/>
          </a:p>
        </p:txBody>
      </p:sp>
      <p:sp>
        <p:nvSpPr>
          <p:cNvPr id="254" name="Google Shape;25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5" name="Google Shape;255;p32"/>
          <p:cNvSpPr txBox="1"/>
          <p:nvPr>
            <p:ph idx="1" type="body"/>
          </p:nvPr>
        </p:nvSpPr>
        <p:spPr>
          <a:xfrm>
            <a:off x="311700" y="713100"/>
            <a:ext cx="8520600" cy="1273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¿Cuando se usan submuestras generadas por sampleo sin reemplazo?</a:t>
            </a:r>
            <a:endParaRPr/>
          </a:p>
          <a:p>
            <a:pPr indent="0" lvl="0" marL="0" rtl="0" algn="l">
              <a:spcBef>
                <a:spcPts val="1200"/>
              </a:spcBef>
              <a:spcAft>
                <a:spcPts val="1200"/>
              </a:spcAft>
              <a:buNone/>
            </a:pPr>
            <a:r>
              <a:rPr lang="en"/>
              <a:t>Cuando queremos que las muestras sean totalmente independientes: e.g. separación entre entrenamiento y validación, cross validation</a:t>
            </a:r>
            <a:endParaRPr/>
          </a:p>
        </p:txBody>
      </p:sp>
      <p:pic>
        <p:nvPicPr>
          <p:cNvPr id="256" name="Google Shape;256;p32"/>
          <p:cNvPicPr preferRelativeResize="0"/>
          <p:nvPr/>
        </p:nvPicPr>
        <p:blipFill>
          <a:blip r:embed="rId3">
            <a:alphaModFix/>
          </a:blip>
          <a:stretch>
            <a:fillRect/>
          </a:stretch>
        </p:blipFill>
        <p:spPr>
          <a:xfrm>
            <a:off x="663200" y="1910024"/>
            <a:ext cx="7947401" cy="2753200"/>
          </a:xfrm>
          <a:prstGeom prst="rect">
            <a:avLst/>
          </a:prstGeom>
          <a:noFill/>
          <a:ln>
            <a:noFill/>
          </a:ln>
        </p:spPr>
      </p:pic>
      <p:sp>
        <p:nvSpPr>
          <p:cNvPr id="257" name="Google Shape;257;p32"/>
          <p:cNvSpPr txBox="1"/>
          <p:nvPr/>
        </p:nvSpPr>
        <p:spPr>
          <a:xfrm>
            <a:off x="435250" y="4293300"/>
            <a:ext cx="555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Encode Sans SemiBold"/>
                <a:ea typeface="Encode Sans SemiBold"/>
                <a:cs typeface="Encode Sans SemiBold"/>
                <a:sym typeface="Encode Sans SemiBold"/>
              </a:rPr>
              <a:t>Figurs de: Michael Galarnyk</a:t>
            </a:r>
            <a:endParaRPr sz="1000">
              <a:latin typeface="Encode Sans SemiBold"/>
              <a:ea typeface="Encode Sans SemiBold"/>
              <a:cs typeface="Encode Sans SemiBold"/>
              <a:sym typeface="Encode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
              <a:t>Bootstrapping</a:t>
            </a:r>
            <a:endParaRPr i="1"/>
          </a:p>
        </p:txBody>
      </p:sp>
      <p:sp>
        <p:nvSpPr>
          <p:cNvPr id="263" name="Google Shape;26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3"/>
          <p:cNvPicPr preferRelativeResize="0"/>
          <p:nvPr/>
        </p:nvPicPr>
        <p:blipFill>
          <a:blip r:embed="rId3">
            <a:alphaModFix/>
          </a:blip>
          <a:stretch>
            <a:fillRect/>
          </a:stretch>
        </p:blipFill>
        <p:spPr>
          <a:xfrm>
            <a:off x="3919475" y="748050"/>
            <a:ext cx="5101675" cy="3538275"/>
          </a:xfrm>
          <a:prstGeom prst="rect">
            <a:avLst/>
          </a:prstGeom>
          <a:noFill/>
          <a:ln>
            <a:noFill/>
          </a:ln>
        </p:spPr>
      </p:pic>
      <p:sp>
        <p:nvSpPr>
          <p:cNvPr id="265" name="Google Shape;265;p33"/>
          <p:cNvSpPr txBox="1"/>
          <p:nvPr>
            <p:ph idx="1" type="body"/>
          </p:nvPr>
        </p:nvSpPr>
        <p:spPr>
          <a:xfrm>
            <a:off x="173700" y="748050"/>
            <a:ext cx="3745800" cy="37347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Char char="●"/>
            </a:pPr>
            <a:r>
              <a:rPr lang="en"/>
              <a:t>Generar aleatóriamente sub-muestras a partir de una sola muestra</a:t>
            </a:r>
            <a:endParaRPr/>
          </a:p>
          <a:p>
            <a:pPr indent="-325755" lvl="0" marL="457200" rtl="0" algn="l">
              <a:spcBef>
                <a:spcPts val="0"/>
              </a:spcBef>
              <a:spcAft>
                <a:spcPts val="0"/>
              </a:spcAft>
              <a:buSzPct val="100000"/>
              <a:buChar char="●"/>
            </a:pPr>
            <a:r>
              <a:rPr i="1" lang="en"/>
              <a:t>Bagging</a:t>
            </a:r>
            <a:r>
              <a:rPr lang="en"/>
              <a:t>: cada línea/elemento se sortea independientemente para cada elemento de la nueva (sub-)muestra</a:t>
            </a:r>
            <a:endParaRPr/>
          </a:p>
          <a:p>
            <a:pPr indent="-325755" lvl="0" marL="457200" rtl="0" algn="l">
              <a:spcBef>
                <a:spcPts val="0"/>
              </a:spcBef>
              <a:spcAft>
                <a:spcPts val="0"/>
              </a:spcAft>
              <a:buSzPct val="100000"/>
              <a:buChar char="●"/>
            </a:pPr>
            <a:r>
              <a:rPr lang="en"/>
              <a:t>La sub-muestra puede tener el número de elementos que se desee</a:t>
            </a:r>
            <a:endParaRPr/>
          </a:p>
        </p:txBody>
      </p:sp>
      <p:sp>
        <p:nvSpPr>
          <p:cNvPr id="266" name="Google Shape;266;p33"/>
          <p:cNvSpPr txBox="1"/>
          <p:nvPr>
            <p:ph idx="1" type="body"/>
          </p:nvPr>
        </p:nvSpPr>
        <p:spPr>
          <a:xfrm>
            <a:off x="3643615" y="4676724"/>
            <a:ext cx="4072800" cy="6087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666666"/>
              </a:buClr>
              <a:buSzPts val="1300"/>
              <a:buFont typeface="Helvetica Neue"/>
              <a:buNone/>
            </a:pPr>
            <a:r>
              <a:rPr lang="en" sz="1300"/>
              <a:t>bootstrap ~ arreglárselas, tirarse de los cordones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
              <a:t>Bootstrapping</a:t>
            </a:r>
            <a:endParaRPr i="1"/>
          </a:p>
        </p:txBody>
      </p:sp>
      <p:sp>
        <p:nvSpPr>
          <p:cNvPr id="272" name="Google Shape;27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4"/>
          <p:cNvPicPr preferRelativeResize="0"/>
          <p:nvPr/>
        </p:nvPicPr>
        <p:blipFill>
          <a:blip r:embed="rId3">
            <a:alphaModFix/>
          </a:blip>
          <a:stretch>
            <a:fillRect/>
          </a:stretch>
        </p:blipFill>
        <p:spPr>
          <a:xfrm>
            <a:off x="1391626" y="702125"/>
            <a:ext cx="7370051" cy="4365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i="1" lang="en"/>
              <a:t>Bagging: bootstrap aggregation</a:t>
            </a:r>
            <a:endParaRPr i="1"/>
          </a:p>
        </p:txBody>
      </p:sp>
      <p:sp>
        <p:nvSpPr>
          <p:cNvPr id="279" name="Google Shape;279;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0" name="Google Shape;280;p35"/>
          <p:cNvPicPr preferRelativeResize="0"/>
          <p:nvPr/>
        </p:nvPicPr>
        <p:blipFill>
          <a:blip r:embed="rId3">
            <a:alphaModFix/>
          </a:blip>
          <a:stretch>
            <a:fillRect/>
          </a:stretch>
        </p:blipFill>
        <p:spPr>
          <a:xfrm>
            <a:off x="1466822" y="694122"/>
            <a:ext cx="6452626" cy="3818000"/>
          </a:xfrm>
          <a:prstGeom prst="rect">
            <a:avLst/>
          </a:prstGeom>
          <a:noFill/>
          <a:ln>
            <a:noFill/>
          </a:ln>
        </p:spPr>
      </p:pic>
      <p:sp>
        <p:nvSpPr>
          <p:cNvPr id="281" name="Google Shape;281;p35"/>
          <p:cNvSpPr txBox="1"/>
          <p:nvPr>
            <p:ph idx="1" type="body"/>
          </p:nvPr>
        </p:nvSpPr>
        <p:spPr>
          <a:xfrm>
            <a:off x="311700" y="757850"/>
            <a:ext cx="8566500" cy="381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Ejemplo de uso</a:t>
            </a:r>
            <a:r>
              <a:rPr lang="en"/>
              <a:t>:</a:t>
            </a:r>
            <a:endParaRPr/>
          </a:p>
          <a:p>
            <a:pPr indent="0" lvl="0" marL="0" rtl="0" algn="l">
              <a:spcBef>
                <a:spcPts val="1200"/>
              </a:spcBef>
              <a:spcAft>
                <a:spcPts val="1200"/>
              </a:spcAft>
              <a:buNone/>
            </a:pPr>
            <a:r>
              <a:rPr i="1" lang="en"/>
              <a:t>bagging</a:t>
            </a:r>
            <a:endParaRPr i="1"/>
          </a:p>
        </p:txBody>
      </p:sp>
      <p:sp>
        <p:nvSpPr>
          <p:cNvPr id="282" name="Google Shape;282;p35"/>
          <p:cNvSpPr txBox="1"/>
          <p:nvPr/>
        </p:nvSpPr>
        <p:spPr>
          <a:xfrm>
            <a:off x="6899825" y="834050"/>
            <a:ext cx="197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ncode Sans"/>
                <a:ea typeface="Encode Sans"/>
                <a:cs typeface="Encode Sans"/>
                <a:sym typeface="Encode Sans"/>
              </a:rPr>
              <a:t>Random Forest:</a:t>
            </a:r>
            <a:endParaRPr b="1">
              <a:latin typeface="Encode Sans"/>
              <a:ea typeface="Encode Sans"/>
              <a:cs typeface="Encode Sans"/>
              <a:sym typeface="Encode Sans"/>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Selección aleatoria de una fracción de las características</a:t>
            </a:r>
            <a:endParaRPr>
              <a:latin typeface="Encode Sans SemiBold"/>
              <a:ea typeface="Encode Sans SemiBold"/>
              <a:cs typeface="Encode Sans SemiBold"/>
              <a:sym typeface="Encod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idx="1" type="subTitle"/>
          </p:nvPr>
        </p:nvSpPr>
        <p:spPr>
          <a:xfrm>
            <a:off x="353725" y="3257481"/>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Semana 2. </a:t>
            </a:r>
            <a:r>
              <a:rPr i="1" lang="en"/>
              <a:t>Ensambles</a:t>
            </a:r>
            <a:r>
              <a:rPr lang="en"/>
              <a:t>, </a:t>
            </a:r>
            <a:r>
              <a:rPr i="1" lang="en"/>
              <a:t>Pasting / Bagging</a:t>
            </a:r>
            <a:endParaRPr i="1"/>
          </a:p>
          <a:p>
            <a:pPr indent="0" lvl="0" marL="0" rtl="0" algn="ctr">
              <a:spcBef>
                <a:spcPts val="0"/>
              </a:spcBef>
              <a:spcAft>
                <a:spcPts val="0"/>
              </a:spcAft>
              <a:buNone/>
            </a:pPr>
            <a:r>
              <a:t/>
            </a:r>
            <a:endParaRPr/>
          </a:p>
        </p:txBody>
      </p:sp>
      <p:sp>
        <p:nvSpPr>
          <p:cNvPr id="89" name="Google Shape;8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8"/>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Bootstrap aggregating - Bagging</a:t>
            </a:r>
            <a:endParaRPr/>
          </a:p>
        </p:txBody>
      </p:sp>
      <p:sp>
        <p:nvSpPr>
          <p:cNvPr id="288" name="Google Shape;28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89" name="Google Shape;289;p36"/>
          <p:cNvGrpSpPr/>
          <p:nvPr/>
        </p:nvGrpSpPr>
        <p:grpSpPr>
          <a:xfrm>
            <a:off x="987364" y="2336199"/>
            <a:ext cx="5706953" cy="2220219"/>
            <a:chOff x="0" y="0"/>
            <a:chExt cx="15218542" cy="5920585"/>
          </a:xfrm>
        </p:grpSpPr>
        <p:sp>
          <p:nvSpPr>
            <p:cNvPr id="290" name="Google Shape;290;p36"/>
            <p:cNvSpPr txBox="1"/>
            <p:nvPr/>
          </p:nvSpPr>
          <p:spPr>
            <a:xfrm>
              <a:off x="0" y="5283685"/>
              <a:ext cx="3016500" cy="636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en" sz="1200" u="none" cap="none" strike="noStrike">
                  <a:solidFill>
                    <a:srgbClr val="000000"/>
                  </a:solidFill>
                  <a:latin typeface="Helvetica Neue Light"/>
                  <a:ea typeface="Helvetica Neue Light"/>
                  <a:cs typeface="Helvetica Neue Light"/>
                  <a:sym typeface="Helvetica Neue Light"/>
                </a:rPr>
                <a:t>figura de Géron</a:t>
              </a:r>
              <a:endParaRPr sz="500"/>
            </a:p>
          </p:txBody>
        </p:sp>
        <p:pic>
          <p:nvPicPr>
            <p:cNvPr descr="Image" id="291" name="Google Shape;291;p36"/>
            <p:cNvPicPr preferRelativeResize="0"/>
            <p:nvPr/>
          </p:nvPicPr>
          <p:blipFill rotWithShape="1">
            <a:blip r:embed="rId3">
              <a:alphaModFix/>
            </a:blip>
            <a:srcRect b="0" l="0" r="0" t="0"/>
            <a:stretch/>
          </p:blipFill>
          <p:spPr>
            <a:xfrm>
              <a:off x="3995612" y="0"/>
              <a:ext cx="11222930" cy="5670949"/>
            </a:xfrm>
            <a:prstGeom prst="rect">
              <a:avLst/>
            </a:prstGeom>
            <a:noFill/>
            <a:ln>
              <a:noFill/>
            </a:ln>
          </p:spPr>
        </p:pic>
      </p:grpSp>
      <p:sp>
        <p:nvSpPr>
          <p:cNvPr id="292" name="Google Shape;292;p36"/>
          <p:cNvSpPr/>
          <p:nvPr/>
        </p:nvSpPr>
        <p:spPr>
          <a:xfrm>
            <a:off x="7129845" y="3117327"/>
            <a:ext cx="1137000" cy="537600"/>
          </a:xfrm>
          <a:prstGeom prst="roundRect">
            <a:avLst>
              <a:gd fmla="val 28985"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300"/>
              <a:buFont typeface="Saira Medium"/>
              <a:buNone/>
            </a:pPr>
            <a:r>
              <a:rPr b="0" i="0" lang="en" sz="1300" u="none" cap="none" strike="noStrike">
                <a:solidFill>
                  <a:srgbClr val="000000"/>
                </a:solidFill>
                <a:latin typeface="Saira Medium"/>
                <a:ea typeface="Saira Medium"/>
                <a:cs typeface="Saira Medium"/>
                <a:sym typeface="Saira Medium"/>
              </a:rPr>
              <a:t>Bagging</a:t>
            </a:r>
            <a:br>
              <a:rPr b="0" i="0" lang="en" sz="1300" u="none" cap="none" strike="noStrike">
                <a:solidFill>
                  <a:srgbClr val="000000"/>
                </a:solidFill>
                <a:latin typeface="Saira Medium"/>
                <a:ea typeface="Saira Medium"/>
                <a:cs typeface="Saira Medium"/>
                <a:sym typeface="Saira Medium"/>
              </a:rPr>
            </a:br>
            <a:endParaRPr sz="500"/>
          </a:p>
        </p:txBody>
      </p:sp>
      <p:grpSp>
        <p:nvGrpSpPr>
          <p:cNvPr id="293" name="Google Shape;293;p36"/>
          <p:cNvGrpSpPr/>
          <p:nvPr/>
        </p:nvGrpSpPr>
        <p:grpSpPr>
          <a:xfrm>
            <a:off x="794408" y="665158"/>
            <a:ext cx="7747957" cy="1173121"/>
            <a:chOff x="0" y="-1"/>
            <a:chExt cx="20661218" cy="3128322"/>
          </a:xfrm>
        </p:grpSpPr>
        <p:grpSp>
          <p:nvGrpSpPr>
            <p:cNvPr id="294" name="Google Shape;294;p36"/>
            <p:cNvGrpSpPr/>
            <p:nvPr/>
          </p:nvGrpSpPr>
          <p:grpSpPr>
            <a:xfrm>
              <a:off x="0" y="-1"/>
              <a:ext cx="20661218" cy="2610605"/>
              <a:chOff x="0" y="-1"/>
              <a:chExt cx="20661218" cy="2610605"/>
            </a:xfrm>
          </p:grpSpPr>
          <p:pic>
            <p:nvPicPr>
              <p:cNvPr descr="Image" id="295" name="Google Shape;295;p36"/>
              <p:cNvPicPr preferRelativeResize="0"/>
              <p:nvPr/>
            </p:nvPicPr>
            <p:blipFill rotWithShape="1">
              <a:blip r:embed="rId4">
                <a:alphaModFix/>
              </a:blip>
              <a:srcRect b="0" l="0" r="0" t="0"/>
              <a:stretch/>
            </p:blipFill>
            <p:spPr>
              <a:xfrm>
                <a:off x="3485932" y="493959"/>
                <a:ext cx="5476279" cy="2116645"/>
              </a:xfrm>
              <a:prstGeom prst="rect">
                <a:avLst/>
              </a:prstGeom>
              <a:noFill/>
              <a:ln cap="flat" cmpd="sng" w="25400">
                <a:solidFill>
                  <a:srgbClr val="000000"/>
                </a:solidFill>
                <a:prstDash val="solid"/>
                <a:miter lim="400000"/>
                <a:headEnd len="sm" w="sm" type="none"/>
                <a:tailEnd len="sm" w="sm" type="none"/>
              </a:ln>
            </p:spPr>
          </p:pic>
          <p:sp>
            <p:nvSpPr>
              <p:cNvPr id="296" name="Google Shape;296;p36"/>
              <p:cNvSpPr/>
              <p:nvPr/>
            </p:nvSpPr>
            <p:spPr>
              <a:xfrm>
                <a:off x="0" y="710545"/>
                <a:ext cx="3031800" cy="1683600"/>
              </a:xfrm>
              <a:prstGeom prst="roundRect">
                <a:avLst>
                  <a:gd fmla="val 2467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Error del comité</a:t>
                </a:r>
                <a:endParaRPr sz="500"/>
              </a:p>
            </p:txBody>
          </p:sp>
          <p:pic>
            <p:nvPicPr>
              <p:cNvPr descr="Image" id="297" name="Google Shape;297;p36"/>
              <p:cNvPicPr preferRelativeResize="0"/>
              <p:nvPr/>
            </p:nvPicPr>
            <p:blipFill rotWithShape="1">
              <a:blip r:embed="rId5">
                <a:alphaModFix/>
              </a:blip>
              <a:srcRect b="0" l="0" r="0" t="0"/>
              <a:stretch/>
            </p:blipFill>
            <p:spPr>
              <a:xfrm>
                <a:off x="13007075" y="678194"/>
                <a:ext cx="7654142" cy="1649557"/>
              </a:xfrm>
              <a:prstGeom prst="rect">
                <a:avLst/>
              </a:prstGeom>
              <a:noFill/>
              <a:ln>
                <a:noFill/>
              </a:ln>
            </p:spPr>
          </p:pic>
          <p:sp>
            <p:nvSpPr>
              <p:cNvPr id="298" name="Google Shape;298;p36"/>
              <p:cNvSpPr txBox="1"/>
              <p:nvPr/>
            </p:nvSpPr>
            <p:spPr>
              <a:xfrm>
                <a:off x="12188292" y="-1"/>
                <a:ext cx="4872300" cy="5697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Saira Light"/>
                  <a:buNone/>
                </a:pPr>
                <a:r>
                  <a:rPr b="0" i="0" lang="en" sz="1200" u="none" cap="none" strike="noStrike">
                    <a:solidFill>
                      <a:srgbClr val="5E5E5E"/>
                    </a:solidFill>
                    <a:latin typeface="Saira Light"/>
                    <a:ea typeface="Saira Light"/>
                    <a:cs typeface="Saira Light"/>
                    <a:sym typeface="Saira Light"/>
                  </a:rPr>
                  <a:t>Advertencia: solo válido si</a:t>
                </a:r>
                <a:endParaRPr sz="500"/>
              </a:p>
            </p:txBody>
          </p:sp>
        </p:grpSp>
        <p:sp>
          <p:nvSpPr>
            <p:cNvPr id="299" name="Google Shape;299;p36"/>
            <p:cNvSpPr txBox="1"/>
            <p:nvPr/>
          </p:nvSpPr>
          <p:spPr>
            <a:xfrm>
              <a:off x="12428795" y="2230421"/>
              <a:ext cx="4922400" cy="897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000"/>
                <a:buFont typeface="Saira Light"/>
                <a:buNone/>
              </a:pPr>
              <a:r>
                <a:rPr b="0" i="0" lang="en" sz="1000" u="none" cap="none" strike="noStrike">
                  <a:solidFill>
                    <a:srgbClr val="5E5E5E"/>
                  </a:solidFill>
                  <a:latin typeface="Saira Light"/>
                  <a:ea typeface="Saira Light"/>
                  <a:cs typeface="Saira Light"/>
                  <a:sym typeface="Saira Light"/>
                </a:rPr>
                <a:t>(eso nunca ocurre exactamente)</a:t>
              </a:r>
              <a:endParaRPr sz="500"/>
            </a:p>
          </p:txBody>
        </p:sp>
      </p:grpSp>
      <p:sp>
        <p:nvSpPr>
          <p:cNvPr id="300" name="Google Shape;300;p36"/>
          <p:cNvSpPr txBox="1"/>
          <p:nvPr/>
        </p:nvSpPr>
        <p:spPr>
          <a:xfrm>
            <a:off x="627277" y="1742517"/>
            <a:ext cx="6092400" cy="228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300"/>
              <a:buFont typeface="Saira Light"/>
              <a:buNone/>
            </a:pPr>
            <a:r>
              <a:rPr b="0" i="0" lang="en" sz="1300" u="none" cap="none" strike="noStrike">
                <a:solidFill>
                  <a:srgbClr val="000000"/>
                </a:solidFill>
                <a:latin typeface="Saira Light"/>
                <a:ea typeface="Saira Light"/>
                <a:cs typeface="Saira Light"/>
                <a:sym typeface="Saira Light"/>
              </a:rPr>
              <a:t>Nota: en general los errores de los comités no son independientes</a:t>
            </a:r>
            <a:endParaRPr sz="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 name="Shape 304"/>
        <p:cNvGrpSpPr/>
        <p:nvPr/>
      </p:nvGrpSpPr>
      <p:grpSpPr>
        <a:xfrm>
          <a:off x="0" y="0"/>
          <a:ext cx="0" cy="0"/>
          <a:chOff x="0" y="0"/>
          <a:chExt cx="0" cy="0"/>
        </a:xfrm>
      </p:grpSpPr>
      <p:sp>
        <p:nvSpPr>
          <p:cNvPr id="305" name="Google Shape;305;p37"/>
          <p:cNvSpPr txBox="1"/>
          <p:nvPr>
            <p:ph idx="12" type="sldNum"/>
          </p:nvPr>
        </p:nvSpPr>
        <p:spPr>
          <a:xfrm>
            <a:off x="4680971" y="4791756"/>
            <a:ext cx="2733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306" name="Google Shape;306;p37"/>
          <p:cNvSpPr txBox="1"/>
          <p:nvPr>
            <p:ph type="title"/>
          </p:nvPr>
        </p:nvSpPr>
        <p:spPr>
          <a:xfrm>
            <a:off x="309464" y="88849"/>
            <a:ext cx="82512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100"/>
              <a:buFont typeface="Helvetica Neue"/>
              <a:buNone/>
            </a:pPr>
            <a:r>
              <a:rPr i="1" lang="en"/>
              <a:t>Ensembles</a:t>
            </a:r>
            <a:r>
              <a:rPr lang="en" sz="2200"/>
              <a:t>: combinación de modelos para mejorar el desempeño </a:t>
            </a:r>
            <a:endParaRPr/>
          </a:p>
        </p:txBody>
      </p:sp>
      <p:sp>
        <p:nvSpPr>
          <p:cNvPr id="307" name="Google Shape;307;p37"/>
          <p:cNvSpPr/>
          <p:nvPr/>
        </p:nvSpPr>
        <p:spPr>
          <a:xfrm>
            <a:off x="1504088" y="1066000"/>
            <a:ext cx="6442200" cy="3397800"/>
          </a:xfrm>
          <a:prstGeom prst="rect">
            <a:avLst/>
          </a:prstGeom>
          <a:noFill/>
          <a:ln cap="flat" cmpd="sng" w="63500">
            <a:solidFill>
              <a:srgbClr val="006C65"/>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08" name="Google Shape;308;p37"/>
          <p:cNvSpPr/>
          <p:nvPr/>
        </p:nvSpPr>
        <p:spPr>
          <a:xfrm>
            <a:off x="2164045" y="2116832"/>
            <a:ext cx="2538648" cy="1975914"/>
          </a:xfrm>
          <a:custGeom>
            <a:rect b="b" l="l" r="r" t="t"/>
            <a:pathLst>
              <a:path extrusionOk="0" h="21600" w="21600">
                <a:moveTo>
                  <a:pt x="0" y="21600"/>
                </a:moveTo>
                <a:lnTo>
                  <a:pt x="21600" y="14760"/>
                </a:lnTo>
                <a:lnTo>
                  <a:pt x="15336" y="9708"/>
                </a:lnTo>
                <a:lnTo>
                  <a:pt x="7143" y="5843"/>
                </a:lnTo>
                <a:lnTo>
                  <a:pt x="10520" y="0"/>
                </a:lnTo>
                <a:lnTo>
                  <a:pt x="2984" y="3928"/>
                </a:lnTo>
                <a:lnTo>
                  <a:pt x="0" y="21600"/>
                </a:lnTo>
                <a:close/>
              </a:path>
            </a:pathLst>
          </a:cu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309" name="Google Shape;309;p37"/>
          <p:cNvSpPr/>
          <p:nvPr/>
        </p:nvSpPr>
        <p:spPr>
          <a:xfrm>
            <a:off x="4031760" y="1267101"/>
            <a:ext cx="999054" cy="1699488"/>
          </a:xfrm>
          <a:custGeom>
            <a:rect b="b" l="l" r="r" t="t"/>
            <a:pathLst>
              <a:path extrusionOk="0" h="21600" w="21600">
                <a:moveTo>
                  <a:pt x="5856" y="4500"/>
                </a:moveTo>
                <a:lnTo>
                  <a:pt x="1981" y="14167"/>
                </a:lnTo>
                <a:lnTo>
                  <a:pt x="1738" y="21600"/>
                </a:lnTo>
                <a:lnTo>
                  <a:pt x="6637" y="14945"/>
                </a:lnTo>
                <a:lnTo>
                  <a:pt x="12069" y="11488"/>
                </a:lnTo>
                <a:lnTo>
                  <a:pt x="14293" y="15723"/>
                </a:lnTo>
                <a:lnTo>
                  <a:pt x="20600" y="16748"/>
                </a:lnTo>
                <a:lnTo>
                  <a:pt x="21600" y="10667"/>
                </a:lnTo>
                <a:lnTo>
                  <a:pt x="16071" y="4037"/>
                </a:lnTo>
                <a:lnTo>
                  <a:pt x="1816" y="0"/>
                </a:lnTo>
                <a:lnTo>
                  <a:pt x="0" y="5185"/>
                </a:lnTo>
                <a:lnTo>
                  <a:pt x="5856" y="4500"/>
                </a:lnTo>
                <a:close/>
              </a:path>
            </a:pathLst>
          </a:custGeom>
          <a:solidFill>
            <a:srgbClr val="ED220D"/>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10" name="Google Shape;310;p37"/>
          <p:cNvSpPr/>
          <p:nvPr/>
        </p:nvSpPr>
        <p:spPr>
          <a:xfrm>
            <a:off x="4725151" y="2195407"/>
            <a:ext cx="1845342" cy="1564650"/>
          </a:xfrm>
          <a:custGeom>
            <a:rect b="b" l="l" r="r" t="t"/>
            <a:pathLst>
              <a:path extrusionOk="0" h="21600" w="21600">
                <a:moveTo>
                  <a:pt x="4328" y="3343"/>
                </a:moveTo>
                <a:lnTo>
                  <a:pt x="0" y="16508"/>
                </a:lnTo>
                <a:lnTo>
                  <a:pt x="10000" y="21600"/>
                </a:lnTo>
                <a:lnTo>
                  <a:pt x="9781" y="13445"/>
                </a:lnTo>
                <a:lnTo>
                  <a:pt x="5708" y="9420"/>
                </a:lnTo>
                <a:lnTo>
                  <a:pt x="15029" y="5810"/>
                </a:lnTo>
                <a:lnTo>
                  <a:pt x="17112" y="17552"/>
                </a:lnTo>
                <a:lnTo>
                  <a:pt x="21600" y="16947"/>
                </a:lnTo>
                <a:lnTo>
                  <a:pt x="18030" y="0"/>
                </a:lnTo>
                <a:lnTo>
                  <a:pt x="4328" y="3343"/>
                </a:lnTo>
                <a:close/>
              </a:path>
            </a:pathLst>
          </a:custGeom>
          <a:solidFill>
            <a:srgbClr val="00A1FF"/>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311" name="Google Shape;311;p37"/>
          <p:cNvSpPr txBox="1"/>
          <p:nvPr/>
        </p:nvSpPr>
        <p:spPr>
          <a:xfrm>
            <a:off x="4563496" y="1267101"/>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EE220D"/>
              </a:buClr>
              <a:buSzPts val="1400"/>
              <a:buFont typeface="Helvetica Neue"/>
              <a:buNone/>
            </a:pPr>
            <a:r>
              <a:rPr b="0" i="0" lang="en" sz="1400" u="none" cap="none" strike="noStrike">
                <a:solidFill>
                  <a:srgbClr val="EE220D"/>
                </a:solidFill>
                <a:latin typeface="Helvetica Neue"/>
                <a:ea typeface="Helvetica Neue"/>
                <a:cs typeface="Helvetica Neue"/>
                <a:sym typeface="Helvetica Neue"/>
              </a:rPr>
              <a:t>Zona de Error</a:t>
            </a:r>
            <a:endParaRPr sz="500"/>
          </a:p>
        </p:txBody>
      </p:sp>
      <p:sp>
        <p:nvSpPr>
          <p:cNvPr id="312" name="Google Shape;312;p37"/>
          <p:cNvSpPr txBox="1"/>
          <p:nvPr/>
        </p:nvSpPr>
        <p:spPr>
          <a:xfrm>
            <a:off x="6338321" y="2116832"/>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1A1FF"/>
              </a:buClr>
              <a:buSzPts val="1400"/>
              <a:buFont typeface="Helvetica Neue"/>
              <a:buNone/>
            </a:pPr>
            <a:r>
              <a:rPr b="0" i="0" lang="en" sz="1400" u="none" cap="none" strike="noStrike">
                <a:solidFill>
                  <a:srgbClr val="01A1FF"/>
                </a:solidFill>
                <a:latin typeface="Helvetica Neue"/>
                <a:ea typeface="Helvetica Neue"/>
                <a:cs typeface="Helvetica Neue"/>
                <a:sym typeface="Helvetica Neue"/>
              </a:rPr>
              <a:t>Zona de Error</a:t>
            </a:r>
            <a:endParaRPr sz="500"/>
          </a:p>
        </p:txBody>
      </p:sp>
      <p:sp>
        <p:nvSpPr>
          <p:cNvPr id="313" name="Google Shape;313;p37"/>
          <p:cNvSpPr txBox="1"/>
          <p:nvPr/>
        </p:nvSpPr>
        <p:spPr>
          <a:xfrm>
            <a:off x="2947435" y="3864208"/>
            <a:ext cx="10842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FEAE01"/>
              </a:buClr>
              <a:buSzPts val="1400"/>
              <a:buFont typeface="Helvetica Neue"/>
              <a:buNone/>
            </a:pPr>
            <a:r>
              <a:rPr b="0" i="0" lang="en" sz="1400" u="none" cap="none" strike="noStrike">
                <a:solidFill>
                  <a:srgbClr val="FEAE01"/>
                </a:solidFill>
                <a:latin typeface="Helvetica Neue"/>
                <a:ea typeface="Helvetica Neue"/>
                <a:cs typeface="Helvetica Neue"/>
                <a:sym typeface="Helvetica Neue"/>
              </a:rPr>
              <a:t>Zona de Error</a:t>
            </a:r>
            <a:endParaRPr sz="500"/>
          </a:p>
        </p:txBody>
      </p:sp>
      <p:sp>
        <p:nvSpPr>
          <p:cNvPr id="314" name="Google Shape;314;p37"/>
          <p:cNvSpPr txBox="1"/>
          <p:nvPr/>
        </p:nvSpPr>
        <p:spPr>
          <a:xfrm>
            <a:off x="1500892" y="753827"/>
            <a:ext cx="20493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06C65"/>
              </a:buClr>
              <a:buSzPts val="1400"/>
              <a:buFont typeface="Helvetica Neue"/>
              <a:buNone/>
            </a:pPr>
            <a:r>
              <a:rPr b="0" i="0" lang="en" sz="1400" u="none" cap="none" strike="noStrike">
                <a:solidFill>
                  <a:srgbClr val="006C65"/>
                </a:solidFill>
                <a:latin typeface="Helvetica Neue"/>
                <a:ea typeface="Helvetica Neue"/>
                <a:cs typeface="Helvetica Neue"/>
                <a:sym typeface="Helvetica Neue"/>
              </a:rPr>
              <a:t>Espacio de características</a:t>
            </a:r>
            <a:endParaRPr sz="500"/>
          </a:p>
        </p:txBody>
      </p:sp>
      <p:sp>
        <p:nvSpPr>
          <p:cNvPr id="315" name="Google Shape;315;p37"/>
          <p:cNvSpPr txBox="1"/>
          <p:nvPr/>
        </p:nvSpPr>
        <p:spPr>
          <a:xfrm>
            <a:off x="153151" y="4547307"/>
            <a:ext cx="21897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Helvetica Neue"/>
              <a:buNone/>
            </a:pPr>
            <a:r>
              <a:rPr b="0" i="0" lang="en" sz="1200" u="none" cap="none" strike="noStrike">
                <a:solidFill>
                  <a:srgbClr val="5E5E5E"/>
                </a:solidFill>
                <a:latin typeface="Helvetica Neue"/>
                <a:ea typeface="Helvetica Neue"/>
                <a:cs typeface="Helvetica Neue"/>
                <a:sym typeface="Helvetica Neue"/>
              </a:rPr>
              <a:t>Inspirado en diapos de A. Farall</a:t>
            </a:r>
            <a:endParaRPr sz="5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38"/>
          <p:cNvSpPr txBox="1"/>
          <p:nvPr>
            <p:ph idx="12" type="sldNum"/>
          </p:nvPr>
        </p:nvSpPr>
        <p:spPr>
          <a:xfrm>
            <a:off x="4680971" y="4791756"/>
            <a:ext cx="2733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321" name="Google Shape;321;p38"/>
          <p:cNvSpPr txBox="1"/>
          <p:nvPr>
            <p:ph type="title"/>
          </p:nvPr>
        </p:nvSpPr>
        <p:spPr>
          <a:xfrm>
            <a:off x="309464" y="88849"/>
            <a:ext cx="82512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100"/>
              <a:buFont typeface="Helvetica Neue"/>
              <a:buNone/>
            </a:pPr>
            <a:r>
              <a:rPr i="1" lang="en"/>
              <a:t>Ensembles</a:t>
            </a:r>
            <a:r>
              <a:rPr lang="en" sz="2200"/>
              <a:t>: combinación de modelos para mejorar el desempeño </a:t>
            </a:r>
            <a:endParaRPr/>
          </a:p>
        </p:txBody>
      </p:sp>
      <p:sp>
        <p:nvSpPr>
          <p:cNvPr id="322" name="Google Shape;322;p38"/>
          <p:cNvSpPr txBox="1"/>
          <p:nvPr/>
        </p:nvSpPr>
        <p:spPr>
          <a:xfrm>
            <a:off x="1500892" y="753827"/>
            <a:ext cx="2049300" cy="459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06C65"/>
              </a:buClr>
              <a:buSzPts val="1400"/>
              <a:buFont typeface="Helvetica Neue"/>
              <a:buNone/>
            </a:pPr>
            <a:r>
              <a:rPr b="0" i="0" lang="en" sz="1400" u="none" cap="none" strike="noStrike">
                <a:solidFill>
                  <a:srgbClr val="006C65"/>
                </a:solidFill>
                <a:latin typeface="Helvetica Neue"/>
                <a:ea typeface="Helvetica Neue"/>
                <a:cs typeface="Helvetica Neue"/>
                <a:sym typeface="Helvetica Neue"/>
              </a:rPr>
              <a:t>Espacio de características</a:t>
            </a:r>
            <a:endParaRPr sz="500"/>
          </a:p>
        </p:txBody>
      </p:sp>
      <p:sp>
        <p:nvSpPr>
          <p:cNvPr id="323" name="Google Shape;323;p38"/>
          <p:cNvSpPr txBox="1"/>
          <p:nvPr/>
        </p:nvSpPr>
        <p:spPr>
          <a:xfrm>
            <a:off x="153151" y="4547307"/>
            <a:ext cx="21897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Helvetica Neue"/>
              <a:buNone/>
            </a:pPr>
            <a:r>
              <a:rPr b="0" i="0" lang="en" sz="1200" u="none" cap="none" strike="noStrike">
                <a:solidFill>
                  <a:srgbClr val="5E5E5E"/>
                </a:solidFill>
                <a:latin typeface="Helvetica Neue"/>
                <a:ea typeface="Helvetica Neue"/>
                <a:cs typeface="Helvetica Neue"/>
                <a:sym typeface="Helvetica Neue"/>
              </a:rPr>
              <a:t>Inspirado en diapos de A. Farall</a:t>
            </a:r>
            <a:endParaRPr sz="500"/>
          </a:p>
        </p:txBody>
      </p:sp>
      <p:grpSp>
        <p:nvGrpSpPr>
          <p:cNvPr id="324" name="Google Shape;324;p38"/>
          <p:cNvGrpSpPr/>
          <p:nvPr/>
        </p:nvGrpSpPr>
        <p:grpSpPr>
          <a:xfrm>
            <a:off x="1504088" y="1059361"/>
            <a:ext cx="6442088" cy="3397725"/>
            <a:chOff x="0" y="0"/>
            <a:chExt cx="17178900" cy="9060600"/>
          </a:xfrm>
        </p:grpSpPr>
        <p:sp>
          <p:nvSpPr>
            <p:cNvPr id="325" name="Google Shape;325;p38"/>
            <p:cNvSpPr/>
            <p:nvPr/>
          </p:nvSpPr>
          <p:spPr>
            <a:xfrm>
              <a:off x="0" y="0"/>
              <a:ext cx="17178900" cy="9060600"/>
            </a:xfrm>
            <a:prstGeom prst="rect">
              <a:avLst/>
            </a:prstGeom>
            <a:noFill/>
            <a:ln cap="flat" cmpd="sng" w="63500">
              <a:solidFill>
                <a:srgbClr val="006C65"/>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grpSp>
          <p:nvGrpSpPr>
            <p:cNvPr id="326" name="Google Shape;326;p38"/>
            <p:cNvGrpSpPr/>
            <p:nvPr/>
          </p:nvGrpSpPr>
          <p:grpSpPr>
            <a:xfrm>
              <a:off x="5689888" y="2253596"/>
              <a:ext cx="4309362" cy="4531896"/>
              <a:chOff x="0" y="0"/>
              <a:chExt cx="4309362" cy="4531896"/>
            </a:xfrm>
          </p:grpSpPr>
          <p:sp>
            <p:nvSpPr>
              <p:cNvPr id="327" name="Google Shape;327;p38"/>
              <p:cNvSpPr/>
              <p:nvPr/>
            </p:nvSpPr>
            <p:spPr>
              <a:xfrm>
                <a:off x="0" y="0"/>
                <a:ext cx="2664090" cy="4531896"/>
              </a:xfrm>
              <a:custGeom>
                <a:rect b="b" l="l" r="r" t="t"/>
                <a:pathLst>
                  <a:path extrusionOk="0" h="21600" w="21600">
                    <a:moveTo>
                      <a:pt x="5856" y="4500"/>
                    </a:moveTo>
                    <a:lnTo>
                      <a:pt x="1981" y="14167"/>
                    </a:lnTo>
                    <a:lnTo>
                      <a:pt x="1738" y="21600"/>
                    </a:lnTo>
                    <a:lnTo>
                      <a:pt x="6637" y="14945"/>
                    </a:lnTo>
                    <a:lnTo>
                      <a:pt x="12069" y="11488"/>
                    </a:lnTo>
                    <a:lnTo>
                      <a:pt x="14293" y="15723"/>
                    </a:lnTo>
                    <a:lnTo>
                      <a:pt x="20600" y="16748"/>
                    </a:lnTo>
                    <a:lnTo>
                      <a:pt x="21600" y="10667"/>
                    </a:lnTo>
                    <a:lnTo>
                      <a:pt x="16071" y="4037"/>
                    </a:lnTo>
                    <a:lnTo>
                      <a:pt x="1816" y="0"/>
                    </a:lnTo>
                    <a:lnTo>
                      <a:pt x="0" y="5185"/>
                    </a:lnTo>
                    <a:lnTo>
                      <a:pt x="5856" y="4500"/>
                    </a:lnTo>
                    <a:close/>
                  </a:path>
                </a:pathLst>
              </a:custGeom>
              <a:solidFill>
                <a:srgbClr val="ED220D"/>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328" name="Google Shape;328;p38"/>
              <p:cNvSpPr txBox="1"/>
              <p:nvPr/>
            </p:nvSpPr>
            <p:spPr>
              <a:xfrm>
                <a:off x="1417962" y="0"/>
                <a:ext cx="2891400" cy="12264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EE220D"/>
                  </a:buClr>
                  <a:buSzPts val="1400"/>
                  <a:buFont typeface="Helvetica Neue"/>
                  <a:buNone/>
                </a:pPr>
                <a:r>
                  <a:rPr b="0" i="0" lang="en" sz="1400" u="none" cap="none" strike="noStrike">
                    <a:solidFill>
                      <a:srgbClr val="EE220D"/>
                    </a:solidFill>
                    <a:latin typeface="Helvetica Neue"/>
                    <a:ea typeface="Helvetica Neue"/>
                    <a:cs typeface="Helvetica Neue"/>
                    <a:sym typeface="Helvetica Neue"/>
                  </a:rPr>
                  <a:t>Zona de Error</a:t>
                </a:r>
                <a:endParaRPr sz="500"/>
              </a:p>
            </p:txBody>
          </p:sp>
        </p:grpSp>
        <p:grpSp>
          <p:nvGrpSpPr>
            <p:cNvPr id="329" name="Google Shape;329;p38"/>
            <p:cNvGrpSpPr/>
            <p:nvPr/>
          </p:nvGrpSpPr>
          <p:grpSpPr>
            <a:xfrm>
              <a:off x="6837677" y="2440922"/>
              <a:ext cx="7193188" cy="4381896"/>
              <a:chOff x="0" y="0"/>
              <a:chExt cx="7193188" cy="4381896"/>
            </a:xfrm>
          </p:grpSpPr>
          <p:sp>
            <p:nvSpPr>
              <p:cNvPr id="330" name="Google Shape;330;p38"/>
              <p:cNvSpPr/>
              <p:nvPr/>
            </p:nvSpPr>
            <p:spPr>
              <a:xfrm>
                <a:off x="0" y="209532"/>
                <a:ext cx="4920912" cy="4172364"/>
              </a:xfrm>
              <a:custGeom>
                <a:rect b="b" l="l" r="r" t="t"/>
                <a:pathLst>
                  <a:path extrusionOk="0" h="21600" w="21600">
                    <a:moveTo>
                      <a:pt x="4328" y="3343"/>
                    </a:moveTo>
                    <a:lnTo>
                      <a:pt x="0" y="16508"/>
                    </a:lnTo>
                    <a:lnTo>
                      <a:pt x="10000" y="21600"/>
                    </a:lnTo>
                    <a:lnTo>
                      <a:pt x="9781" y="13445"/>
                    </a:lnTo>
                    <a:lnTo>
                      <a:pt x="5708" y="9420"/>
                    </a:lnTo>
                    <a:lnTo>
                      <a:pt x="15029" y="5810"/>
                    </a:lnTo>
                    <a:lnTo>
                      <a:pt x="17112" y="17552"/>
                    </a:lnTo>
                    <a:lnTo>
                      <a:pt x="21600" y="16947"/>
                    </a:lnTo>
                    <a:lnTo>
                      <a:pt x="18030" y="0"/>
                    </a:lnTo>
                    <a:lnTo>
                      <a:pt x="4328" y="3343"/>
                    </a:lnTo>
                    <a:close/>
                  </a:path>
                </a:pathLst>
              </a:custGeom>
              <a:solidFill>
                <a:srgbClr val="00A1FF">
                  <a:alpha val="5608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331" name="Google Shape;331;p38"/>
              <p:cNvSpPr txBox="1"/>
              <p:nvPr/>
            </p:nvSpPr>
            <p:spPr>
              <a:xfrm>
                <a:off x="4301788" y="0"/>
                <a:ext cx="2891400" cy="12264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1A1FF"/>
                  </a:buClr>
                  <a:buSzPts val="1400"/>
                  <a:buFont typeface="Helvetica Neue"/>
                  <a:buNone/>
                </a:pPr>
                <a:r>
                  <a:rPr b="0" i="0" lang="en" sz="1400" u="none" cap="none" strike="noStrike">
                    <a:solidFill>
                      <a:srgbClr val="01A1FF"/>
                    </a:solidFill>
                    <a:latin typeface="Helvetica Neue"/>
                    <a:ea typeface="Helvetica Neue"/>
                    <a:cs typeface="Helvetica Neue"/>
                    <a:sym typeface="Helvetica Neue"/>
                  </a:rPr>
                  <a:t>Zona de Error</a:t>
                </a:r>
                <a:endParaRPr sz="500"/>
              </a:p>
            </p:txBody>
          </p:sp>
        </p:grpSp>
        <p:grpSp>
          <p:nvGrpSpPr>
            <p:cNvPr id="332" name="Google Shape;332;p38"/>
            <p:cNvGrpSpPr/>
            <p:nvPr/>
          </p:nvGrpSpPr>
          <p:grpSpPr>
            <a:xfrm>
              <a:off x="3147997" y="1516326"/>
              <a:ext cx="6769764" cy="7047120"/>
              <a:chOff x="0" y="0"/>
              <a:chExt cx="6769764" cy="7047120"/>
            </a:xfrm>
          </p:grpSpPr>
          <p:sp>
            <p:nvSpPr>
              <p:cNvPr id="333" name="Google Shape;333;p38"/>
              <p:cNvSpPr/>
              <p:nvPr/>
            </p:nvSpPr>
            <p:spPr>
              <a:xfrm>
                <a:off x="0" y="0"/>
                <a:ext cx="6769764" cy="5269158"/>
              </a:xfrm>
              <a:custGeom>
                <a:rect b="b" l="l" r="r" t="t"/>
                <a:pathLst>
                  <a:path extrusionOk="0" h="21600" w="21600">
                    <a:moveTo>
                      <a:pt x="0" y="21600"/>
                    </a:moveTo>
                    <a:lnTo>
                      <a:pt x="21600" y="14760"/>
                    </a:lnTo>
                    <a:lnTo>
                      <a:pt x="15336" y="9708"/>
                    </a:lnTo>
                    <a:lnTo>
                      <a:pt x="7143" y="5843"/>
                    </a:lnTo>
                    <a:lnTo>
                      <a:pt x="10520" y="0"/>
                    </a:lnTo>
                    <a:lnTo>
                      <a:pt x="2984" y="3928"/>
                    </a:lnTo>
                    <a:lnTo>
                      <a:pt x="0" y="21600"/>
                    </a:lnTo>
                    <a:close/>
                  </a:path>
                </a:pathLst>
              </a:custGeom>
              <a:solidFill>
                <a:srgbClr val="FEAE00">
                  <a:alpha val="7451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cxnSp>
            <p:nvCxnSpPr>
              <p:cNvPr id="334" name="Google Shape;334;p38"/>
              <p:cNvCxnSpPr/>
              <p:nvPr/>
            </p:nvCxnSpPr>
            <p:spPr>
              <a:xfrm>
                <a:off x="1445767" y="5777220"/>
                <a:ext cx="1269900" cy="1269900"/>
              </a:xfrm>
              <a:prstGeom prst="straightConnector1">
                <a:avLst/>
              </a:prstGeom>
              <a:noFill/>
              <a:ln>
                <a:noFill/>
              </a:ln>
            </p:spPr>
          </p:cxn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3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200"/>
              <a:t>Bosques aleatórios / Random Forests: bagging de árboles de decisión</a:t>
            </a:r>
            <a:endParaRPr/>
          </a:p>
        </p:txBody>
      </p:sp>
      <p:sp>
        <p:nvSpPr>
          <p:cNvPr id="341" name="Google Shape;341;p39"/>
          <p:cNvSpPr/>
          <p:nvPr/>
        </p:nvSpPr>
        <p:spPr>
          <a:xfrm>
            <a:off x="6511504" y="1345438"/>
            <a:ext cx="1398600" cy="540600"/>
          </a:xfrm>
          <a:prstGeom prst="roundRect">
            <a:avLst>
              <a:gd fmla="val 13215"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DecisionTree</a:t>
            </a:r>
            <a:br>
              <a:rPr b="0" i="0" lang="en" sz="1100" u="none" cap="none" strike="noStrike">
                <a:solidFill>
                  <a:srgbClr val="000000"/>
                </a:solidFill>
                <a:latin typeface="Courier"/>
                <a:ea typeface="Courier"/>
                <a:cs typeface="Courier"/>
                <a:sym typeface="Courier"/>
              </a:rPr>
            </a:br>
            <a:r>
              <a:rPr b="0" i="0" lang="en" sz="1100" u="none" cap="none" strike="noStrike">
                <a:solidFill>
                  <a:srgbClr val="000000"/>
                </a:solidFill>
                <a:latin typeface="Courier"/>
                <a:ea typeface="Courier"/>
                <a:cs typeface="Courier"/>
                <a:sym typeface="Courier"/>
              </a:rPr>
              <a:t>Classifier</a:t>
            </a:r>
            <a:endParaRPr sz="500"/>
          </a:p>
        </p:txBody>
      </p:sp>
      <p:sp>
        <p:nvSpPr>
          <p:cNvPr id="342" name="Google Shape;342;p39"/>
          <p:cNvSpPr/>
          <p:nvPr/>
        </p:nvSpPr>
        <p:spPr>
          <a:xfrm>
            <a:off x="6511504" y="2276456"/>
            <a:ext cx="1398600" cy="540600"/>
          </a:xfrm>
          <a:prstGeom prst="roundRect">
            <a:avLst>
              <a:gd fmla="val 13215"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DecisionTree</a:t>
            </a:r>
            <a:endParaRPr sz="500"/>
          </a:p>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Regressor</a:t>
            </a:r>
            <a:endParaRPr sz="500"/>
          </a:p>
        </p:txBody>
      </p:sp>
      <p:sp>
        <p:nvSpPr>
          <p:cNvPr id="343" name="Google Shape;343;p39"/>
          <p:cNvSpPr/>
          <p:nvPr/>
        </p:nvSpPr>
        <p:spPr>
          <a:xfrm>
            <a:off x="929010" y="1345438"/>
            <a:ext cx="1398600" cy="540600"/>
          </a:xfrm>
          <a:prstGeom prst="roundRect">
            <a:avLst>
              <a:gd fmla="val 13215"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RandomForest</a:t>
            </a:r>
            <a:br>
              <a:rPr b="0" i="0" lang="en" sz="1100" u="none" cap="none" strike="noStrike">
                <a:solidFill>
                  <a:srgbClr val="000000"/>
                </a:solidFill>
                <a:latin typeface="Courier"/>
                <a:ea typeface="Courier"/>
                <a:cs typeface="Courier"/>
                <a:sym typeface="Courier"/>
              </a:rPr>
            </a:br>
            <a:r>
              <a:rPr b="0" i="0" lang="en" sz="1100" u="none" cap="none" strike="noStrike">
                <a:solidFill>
                  <a:srgbClr val="000000"/>
                </a:solidFill>
                <a:latin typeface="Courier"/>
                <a:ea typeface="Courier"/>
                <a:cs typeface="Courier"/>
                <a:sym typeface="Courier"/>
              </a:rPr>
              <a:t>Classifier</a:t>
            </a:r>
            <a:endParaRPr sz="500"/>
          </a:p>
        </p:txBody>
      </p:sp>
      <p:sp>
        <p:nvSpPr>
          <p:cNvPr id="344" name="Google Shape;344;p39"/>
          <p:cNvSpPr/>
          <p:nvPr/>
        </p:nvSpPr>
        <p:spPr>
          <a:xfrm>
            <a:off x="929010" y="2276422"/>
            <a:ext cx="1398600" cy="540600"/>
          </a:xfrm>
          <a:prstGeom prst="roundRect">
            <a:avLst>
              <a:gd fmla="val 13214"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RandomForest</a:t>
            </a:r>
            <a:br>
              <a:rPr b="0" i="0" lang="en" sz="1100" u="none" cap="none" strike="noStrike">
                <a:solidFill>
                  <a:srgbClr val="000000"/>
                </a:solidFill>
                <a:latin typeface="Courier"/>
                <a:ea typeface="Courier"/>
                <a:cs typeface="Courier"/>
                <a:sym typeface="Courier"/>
              </a:rPr>
            </a:br>
            <a:r>
              <a:rPr b="0" i="0" lang="en" sz="1100" u="none" cap="none" strike="noStrike">
                <a:solidFill>
                  <a:srgbClr val="000000"/>
                </a:solidFill>
                <a:latin typeface="Courier"/>
                <a:ea typeface="Courier"/>
                <a:cs typeface="Courier"/>
                <a:sym typeface="Courier"/>
              </a:rPr>
              <a:t>Regressor</a:t>
            </a:r>
            <a:endParaRPr sz="500"/>
          </a:p>
        </p:txBody>
      </p:sp>
      <p:sp>
        <p:nvSpPr>
          <p:cNvPr id="345" name="Google Shape;345;p39"/>
          <p:cNvSpPr txBox="1"/>
          <p:nvPr/>
        </p:nvSpPr>
        <p:spPr>
          <a:xfrm>
            <a:off x="3653116" y="3267446"/>
            <a:ext cx="1319400" cy="3984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Saira Medium"/>
              <a:buNone/>
            </a:pPr>
            <a:r>
              <a:rPr b="0" i="1" lang="en" sz="1300" u="none" cap="none" strike="noStrike">
                <a:solidFill>
                  <a:srgbClr val="5E5E5E"/>
                </a:solidFill>
                <a:latin typeface="Saira Medium"/>
                <a:ea typeface="Saira Medium"/>
                <a:cs typeface="Saira Medium"/>
                <a:sym typeface="Saira Medium"/>
              </a:rPr>
              <a:t>bootstrap</a:t>
            </a:r>
            <a:endParaRPr sz="500"/>
          </a:p>
          <a:p>
            <a:pPr indent="0" lvl="0" marL="0" marR="0" rtl="0" algn="l">
              <a:lnSpc>
                <a:spcPct val="100000"/>
              </a:lnSpc>
              <a:spcBef>
                <a:spcPts val="0"/>
              </a:spcBef>
              <a:spcAft>
                <a:spcPts val="0"/>
              </a:spcAft>
              <a:buClr>
                <a:srgbClr val="5E5E5E"/>
              </a:buClr>
              <a:buSzPts val="1100"/>
              <a:buFont typeface="Courier"/>
              <a:buNone/>
            </a:pPr>
            <a:r>
              <a:rPr b="0" i="0" lang="en" sz="1100" u="none" cap="none" strike="noStrike">
                <a:solidFill>
                  <a:srgbClr val="5E5E5E"/>
                </a:solidFill>
                <a:latin typeface="Courier"/>
                <a:ea typeface="Courier"/>
                <a:cs typeface="Courier"/>
                <a:sym typeface="Courier"/>
              </a:rPr>
              <a:t>max_samples = 1</a:t>
            </a:r>
            <a:endParaRPr sz="500"/>
          </a:p>
        </p:txBody>
      </p:sp>
      <p:sp>
        <p:nvSpPr>
          <p:cNvPr id="346" name="Google Shape;346;p39"/>
          <p:cNvSpPr/>
          <p:nvPr/>
        </p:nvSpPr>
        <p:spPr>
          <a:xfrm>
            <a:off x="3463686" y="1435494"/>
            <a:ext cx="1698300" cy="360600"/>
          </a:xfrm>
          <a:prstGeom prst="roundRect">
            <a:avLst>
              <a:gd fmla="val 19818"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BaggingClassifier</a:t>
            </a:r>
            <a:endParaRPr sz="500"/>
          </a:p>
        </p:txBody>
      </p:sp>
      <p:sp>
        <p:nvSpPr>
          <p:cNvPr id="347" name="Google Shape;347;p39"/>
          <p:cNvSpPr txBox="1"/>
          <p:nvPr/>
        </p:nvSpPr>
        <p:spPr>
          <a:xfrm>
            <a:off x="2703851" y="1992731"/>
            <a:ext cx="4131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Saira Light"/>
              <a:buNone/>
            </a:pPr>
            <a:r>
              <a:rPr b="0" i="0" lang="en" sz="1200" u="none" cap="none" strike="noStrike">
                <a:solidFill>
                  <a:srgbClr val="5E5E5E"/>
                </a:solidFill>
                <a:latin typeface="Saira Light"/>
                <a:ea typeface="Saira Light"/>
                <a:cs typeface="Saira Light"/>
                <a:sym typeface="Saira Light"/>
              </a:rPr>
              <a:t>es un</a:t>
            </a:r>
            <a:endParaRPr sz="500"/>
          </a:p>
        </p:txBody>
      </p:sp>
      <p:sp>
        <p:nvSpPr>
          <p:cNvPr id="348" name="Google Shape;348;p39"/>
          <p:cNvSpPr/>
          <p:nvPr/>
        </p:nvSpPr>
        <p:spPr>
          <a:xfrm>
            <a:off x="3463686" y="2366494"/>
            <a:ext cx="1698300" cy="360600"/>
          </a:xfrm>
          <a:prstGeom prst="roundRect">
            <a:avLst>
              <a:gd fmla="val 19818" name="adj"/>
            </a:avLst>
          </a:prstGeom>
          <a:solidFill>
            <a:srgbClr val="FEAE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Courier"/>
              <a:buNone/>
            </a:pPr>
            <a:r>
              <a:rPr b="0" i="0" lang="en" sz="1100" u="none" cap="none" strike="noStrike">
                <a:solidFill>
                  <a:srgbClr val="000000"/>
                </a:solidFill>
                <a:latin typeface="Courier"/>
                <a:ea typeface="Courier"/>
                <a:cs typeface="Courier"/>
                <a:sym typeface="Courier"/>
              </a:rPr>
              <a:t>BaggingRegressor</a:t>
            </a:r>
            <a:endParaRPr sz="500"/>
          </a:p>
        </p:txBody>
      </p:sp>
      <p:sp>
        <p:nvSpPr>
          <p:cNvPr id="349" name="Google Shape;349;p39"/>
          <p:cNvSpPr txBox="1"/>
          <p:nvPr/>
        </p:nvSpPr>
        <p:spPr>
          <a:xfrm>
            <a:off x="5540362" y="2023817"/>
            <a:ext cx="593100" cy="213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200"/>
              <a:buFont typeface="Saira Light"/>
              <a:buNone/>
            </a:pPr>
            <a:r>
              <a:rPr b="0" i="0" lang="en" sz="1200" u="none" cap="none" strike="noStrike">
                <a:solidFill>
                  <a:srgbClr val="5E5E5E"/>
                </a:solidFill>
                <a:latin typeface="Saira Light"/>
                <a:ea typeface="Saira Light"/>
                <a:cs typeface="Saira Light"/>
                <a:sym typeface="Saira Light"/>
              </a:rPr>
              <a:t>usando </a:t>
            </a:r>
            <a:endParaRPr sz="500"/>
          </a:p>
        </p:txBody>
      </p:sp>
      <p:sp>
        <p:nvSpPr>
          <p:cNvPr id="350" name="Google Shape;350;p39"/>
          <p:cNvSpPr txBox="1"/>
          <p:nvPr/>
        </p:nvSpPr>
        <p:spPr>
          <a:xfrm>
            <a:off x="794610" y="3267446"/>
            <a:ext cx="2252400" cy="4290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como estimador de base, pero</a:t>
            </a:r>
            <a:endParaRPr sz="500"/>
          </a:p>
        </p:txBody>
      </p:sp>
      <p:sp>
        <p:nvSpPr>
          <p:cNvPr id="351" name="Google Shape;351;p39"/>
          <p:cNvSpPr txBox="1"/>
          <p:nvPr/>
        </p:nvSpPr>
        <p:spPr>
          <a:xfrm>
            <a:off x="6505029" y="3224583"/>
            <a:ext cx="2097000" cy="629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y los árboles de decisión</a:t>
            </a:r>
            <a:endParaRPr sz="500"/>
          </a:p>
          <a:p>
            <a:pPr indent="0" lvl="0" marL="0" marR="0" rtl="0" algn="l">
              <a:lnSpc>
                <a:spcPct val="100000"/>
              </a:lnSpc>
              <a:spcBef>
                <a:spcPts val="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tienen </a:t>
            </a:r>
            <a:r>
              <a:rPr b="0" i="0" lang="en" sz="1300" u="none" cap="none" strike="noStrike">
                <a:solidFill>
                  <a:srgbClr val="5E5E5E"/>
                </a:solidFill>
                <a:latin typeface="Courier"/>
                <a:ea typeface="Courier"/>
                <a:cs typeface="Courier"/>
                <a:sym typeface="Courier"/>
              </a:rPr>
              <a:t>split = ‘random'</a:t>
            </a:r>
            <a:endParaRPr sz="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7" name="Google Shape;357;p40"/>
          <p:cNvSpPr txBox="1"/>
          <p:nvPr>
            <p:ph idx="12" type="sldNum"/>
          </p:nvPr>
        </p:nvSpPr>
        <p:spPr>
          <a:xfrm>
            <a:off x="4503961" y="4812635"/>
            <a:ext cx="321000" cy="326400"/>
          </a:xfrm>
          <a:prstGeom prst="rect">
            <a:avLst/>
          </a:prstGeom>
          <a:noFill/>
          <a:ln>
            <a:noFill/>
          </a:ln>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358" name="Google Shape;358;p40"/>
          <p:cNvSpPr txBox="1"/>
          <p:nvPr/>
        </p:nvSpPr>
        <p:spPr>
          <a:xfrm>
            <a:off x="681040" y="4393781"/>
            <a:ext cx="1743900" cy="23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200"/>
              <a:buFont typeface="Helvetica Neue Light"/>
              <a:buNone/>
            </a:pPr>
            <a:r>
              <a:rPr b="0" i="0" lang="en" sz="1200" u="none" cap="none" strike="noStrike">
                <a:solidFill>
                  <a:srgbClr val="000000"/>
                </a:solidFill>
                <a:latin typeface="Helvetica Neue Light"/>
                <a:ea typeface="Helvetica Neue Light"/>
                <a:cs typeface="Helvetica Neue Light"/>
                <a:sym typeface="Helvetica Neue Light"/>
              </a:rPr>
              <a:t>figura de Navnina Bhatia</a:t>
            </a:r>
            <a:endParaRPr sz="500"/>
          </a:p>
        </p:txBody>
      </p:sp>
      <p:sp>
        <p:nvSpPr>
          <p:cNvPr id="359" name="Google Shape;359;p40"/>
          <p:cNvSpPr/>
          <p:nvPr/>
        </p:nvSpPr>
        <p:spPr>
          <a:xfrm>
            <a:off x="6153666" y="1234543"/>
            <a:ext cx="701100" cy="29037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pic>
        <p:nvPicPr>
          <p:cNvPr descr="Image" id="360" name="Google Shape;360;p40"/>
          <p:cNvPicPr preferRelativeResize="0"/>
          <p:nvPr/>
        </p:nvPicPr>
        <p:blipFill rotWithShape="1">
          <a:blip r:embed="rId3">
            <a:alphaModFix/>
          </a:blip>
          <a:srcRect b="0" l="0" r="0" t="0"/>
          <a:stretch/>
        </p:blipFill>
        <p:spPr>
          <a:xfrm>
            <a:off x="453845" y="952210"/>
            <a:ext cx="6046214" cy="3517396"/>
          </a:xfrm>
          <a:prstGeom prst="rect">
            <a:avLst/>
          </a:prstGeom>
          <a:noFill/>
          <a:ln>
            <a:noFill/>
          </a:ln>
        </p:spPr>
      </p:pic>
      <p:sp>
        <p:nvSpPr>
          <p:cNvPr id="361" name="Google Shape;361;p40"/>
          <p:cNvSpPr/>
          <p:nvPr/>
        </p:nvSpPr>
        <p:spPr>
          <a:xfrm>
            <a:off x="7147862" y="2069946"/>
            <a:ext cx="1041900" cy="1089900"/>
          </a:xfrm>
          <a:prstGeom prst="roundRect">
            <a:avLst>
              <a:gd fmla="val 13002"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300"/>
              <a:buFont typeface="Saira Medium"/>
              <a:buNone/>
            </a:pPr>
            <a:r>
              <a:rPr b="0" i="0" lang="en" sz="1300" u="none" cap="none" strike="noStrike">
                <a:solidFill>
                  <a:srgbClr val="000000"/>
                </a:solidFill>
                <a:latin typeface="Saira Medium"/>
                <a:ea typeface="Saira Medium"/>
                <a:cs typeface="Saira Medium"/>
                <a:sym typeface="Saira Medium"/>
              </a:rPr>
              <a:t>Voto de todas </a:t>
            </a:r>
            <a:br>
              <a:rPr b="0" i="0" lang="en" sz="1300" u="none" cap="none" strike="noStrike">
                <a:solidFill>
                  <a:srgbClr val="000000"/>
                </a:solidFill>
                <a:latin typeface="Saira Medium"/>
                <a:ea typeface="Saira Medium"/>
                <a:cs typeface="Saira Medium"/>
                <a:sym typeface="Saira Medium"/>
              </a:rPr>
            </a:br>
            <a:r>
              <a:rPr b="0" i="0" lang="en" sz="1300" u="none" cap="none" strike="noStrike">
                <a:solidFill>
                  <a:srgbClr val="000000"/>
                </a:solidFill>
                <a:latin typeface="Saira Medium"/>
                <a:ea typeface="Saira Medium"/>
                <a:cs typeface="Saira Medium"/>
                <a:sym typeface="Saira Medium"/>
              </a:rPr>
              <a:t>las DT</a:t>
            </a:r>
            <a:endParaRPr sz="500"/>
          </a:p>
        </p:txBody>
      </p:sp>
      <p:sp>
        <p:nvSpPr>
          <p:cNvPr id="362" name="Google Shape;362;p40"/>
          <p:cNvSpPr txBox="1"/>
          <p:nvPr/>
        </p:nvSpPr>
        <p:spPr>
          <a:xfrm>
            <a:off x="6604415" y="3683794"/>
            <a:ext cx="2344500" cy="200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5E5E5E"/>
              </a:buClr>
              <a:buSzPts val="1300"/>
              <a:buFont typeface="Saira Light"/>
              <a:buNone/>
            </a:pPr>
            <a:r>
              <a:rPr b="0" i="0" lang="en" sz="1300" u="none" cap="none" strike="noStrike">
                <a:solidFill>
                  <a:srgbClr val="5E5E5E"/>
                </a:solidFill>
                <a:latin typeface="Saira Light"/>
                <a:ea typeface="Saira Light"/>
                <a:cs typeface="Saira Light"/>
                <a:sym typeface="Saira Light"/>
              </a:rPr>
              <a:t>Alguna semejanza con CV?</a:t>
            </a:r>
            <a:endParaRPr sz="500"/>
          </a:p>
        </p:txBody>
      </p:sp>
      <p:sp>
        <p:nvSpPr>
          <p:cNvPr id="363" name="Google Shape;363;p4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200"/>
              <a:t>Bosques aleatórios / Random Forests: bagging de árboles de decisión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ExtraTrees x Bosques Aleatórios</a:t>
            </a:r>
            <a:endParaRPr/>
          </a:p>
        </p:txBody>
      </p:sp>
      <p:sp>
        <p:nvSpPr>
          <p:cNvPr id="369" name="Google Shape;36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1"/>
          <p:cNvSpPr txBox="1"/>
          <p:nvPr>
            <p:ph idx="1" type="body"/>
          </p:nvPr>
        </p:nvSpPr>
        <p:spPr>
          <a:xfrm>
            <a:off x="311700" y="834050"/>
            <a:ext cx="36738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Los algoritmos Extra Trees construyen múltiples árboles de decisión sobre todo el conjunto de datos. </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rPr lang="en" sz="1200">
                <a:solidFill>
                  <a:srgbClr val="374151"/>
                </a:solidFill>
                <a:highlight>
                  <a:srgbClr val="F7F7F8"/>
                </a:highlight>
                <a:latin typeface="Roboto"/>
                <a:ea typeface="Roboto"/>
                <a:cs typeface="Roboto"/>
                <a:sym typeface="Roboto"/>
              </a:rPr>
              <a:t>Los Bosques Aleatorios (Random Forests) construyen múltiples árboles de decisión sobre subconjuntos de datos con reemplazo</a:t>
            </a:r>
            <a:endParaRPr sz="1200">
              <a:solidFill>
                <a:srgbClr val="374151"/>
              </a:solidFill>
              <a:highlight>
                <a:srgbClr val="F7F7F8"/>
              </a:highlight>
              <a:latin typeface="Roboto"/>
              <a:ea typeface="Roboto"/>
              <a:cs typeface="Roboto"/>
              <a:sym typeface="Roboto"/>
            </a:endParaRPr>
          </a:p>
          <a:p>
            <a:pPr indent="0" lvl="0" marL="0" rtl="0" algn="l">
              <a:spcBef>
                <a:spcPts val="1200"/>
              </a:spcBef>
              <a:spcAft>
                <a:spcPts val="1200"/>
              </a:spcAft>
              <a:buNone/>
            </a:pPr>
            <a:r>
              <a:rPr lang="en" sz="1200">
                <a:solidFill>
                  <a:srgbClr val="374151"/>
                </a:solidFill>
                <a:highlight>
                  <a:srgbClr val="F7F7F8"/>
                </a:highlight>
                <a:latin typeface="Roboto"/>
                <a:ea typeface="Roboto"/>
                <a:cs typeface="Roboto"/>
                <a:sym typeface="Roboto"/>
              </a:rPr>
              <a:t>Además, en los Bosques Aleatorios se elige el mejor nodo para dividir mientras que en los Extra Trees se realiza una aleatorización en la división de nodos.</a:t>
            </a:r>
            <a:endParaRPr/>
          </a:p>
        </p:txBody>
      </p:sp>
      <p:pic>
        <p:nvPicPr>
          <p:cNvPr descr="Image" id="371" name="Google Shape;371;p41"/>
          <p:cNvPicPr preferRelativeResize="0"/>
          <p:nvPr/>
        </p:nvPicPr>
        <p:blipFill rotWithShape="1">
          <a:blip r:embed="rId3">
            <a:alphaModFix/>
          </a:blip>
          <a:srcRect b="0" l="0" r="0" t="0"/>
          <a:stretch/>
        </p:blipFill>
        <p:spPr>
          <a:xfrm>
            <a:off x="4071350" y="723750"/>
            <a:ext cx="4910225" cy="4328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311700" y="2290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Out-of-bag score (oob-score)</a:t>
            </a:r>
            <a:endParaRPr/>
          </a:p>
          <a:p>
            <a:pPr indent="0" lvl="0" marL="0" rtl="0" algn="l">
              <a:spcBef>
                <a:spcPts val="0"/>
              </a:spcBef>
              <a:spcAft>
                <a:spcPts val="0"/>
              </a:spcAft>
              <a:buNone/>
            </a:pPr>
            <a:r>
              <a:t/>
            </a:r>
            <a:endParaRPr/>
          </a:p>
        </p:txBody>
      </p:sp>
      <p:sp>
        <p:nvSpPr>
          <p:cNvPr id="377" name="Google Shape;37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42"/>
          <p:cNvSpPr txBox="1"/>
          <p:nvPr/>
        </p:nvSpPr>
        <p:spPr>
          <a:xfrm>
            <a:off x="849200" y="848200"/>
            <a:ext cx="7237500" cy="3483900"/>
          </a:xfrm>
          <a:prstGeom prst="rect">
            <a:avLst/>
          </a:prstGeom>
          <a:noFill/>
          <a:ln>
            <a:noFill/>
          </a:ln>
        </p:spPr>
        <p:txBody>
          <a:bodyPr anchorCtr="0" anchor="t" bIns="91425" lIns="91425" spcFirstLastPara="1" rIns="91425" wrap="square" tIns="91425">
            <a:spAutoFit/>
          </a:bodyPr>
          <a:lstStyle/>
          <a:p>
            <a:pPr indent="-101600" lvl="0" marL="101600" rtl="0" algn="l">
              <a:lnSpc>
                <a:spcPct val="110000"/>
              </a:lnSpc>
              <a:spcBef>
                <a:spcPts val="0"/>
              </a:spcBef>
              <a:spcAft>
                <a:spcPts val="0"/>
              </a:spcAft>
              <a:buClr>
                <a:schemeClr val="dk1"/>
              </a:buClr>
              <a:buSzPts val="1400"/>
              <a:buChar char="●"/>
            </a:pPr>
            <a:r>
              <a:rPr lang="en">
                <a:solidFill>
                  <a:schemeClr val="dk1"/>
                </a:solidFill>
                <a:latin typeface="Saira Light"/>
                <a:ea typeface="Saira Light"/>
                <a:cs typeface="Saira Light"/>
                <a:sym typeface="Saira Light"/>
              </a:rPr>
              <a:t> Para cada DT, usar los datos que quedaron afuera de la muestra (out-of-the bag) como si fueran datos no vistos para hacer predicciones</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Para un dato, usar el voto de todas las DT que no lo tienen y hacer un promedio</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Se calcula el score de la clasificación final de toda la muestra de out-of-the bag</a:t>
            </a:r>
            <a:endParaRPr>
              <a:solidFill>
                <a:schemeClr val="dk1"/>
              </a:solidFill>
            </a:endParaRPr>
          </a:p>
          <a:p>
            <a:pPr indent="0" lvl="0" marL="0" rtl="0" algn="l">
              <a:lnSpc>
                <a:spcPct val="110000"/>
              </a:lnSpc>
              <a:spcBef>
                <a:spcPts val="200"/>
              </a:spcBef>
              <a:spcAft>
                <a:spcPts val="0"/>
              </a:spcAft>
              <a:buNone/>
            </a:pPr>
            <a:r>
              <a:rPr lang="en" sz="1600">
                <a:solidFill>
                  <a:schemeClr val="dk1"/>
                </a:solidFill>
                <a:latin typeface="Saira Medium"/>
                <a:ea typeface="Saira Medium"/>
                <a:cs typeface="Saira Medium"/>
                <a:sym typeface="Saira Medium"/>
              </a:rPr>
              <a:t>Diferencia con score en el subconjunto de test</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Los datos de test nunca fueron usados en el entrenamiento del modelo</a:t>
            </a:r>
            <a:br>
              <a:rPr lang="en">
                <a:solidFill>
                  <a:schemeClr val="dk1"/>
                </a:solidFill>
                <a:latin typeface="Saira Light"/>
                <a:ea typeface="Saira Light"/>
                <a:cs typeface="Saira Light"/>
                <a:sym typeface="Saira Light"/>
              </a:rPr>
            </a:br>
            <a:r>
              <a:rPr lang="en">
                <a:solidFill>
                  <a:schemeClr val="dk1"/>
                </a:solidFill>
                <a:latin typeface="Saira Light"/>
                <a:ea typeface="Saira Light"/>
                <a:cs typeface="Saira Light"/>
                <a:sym typeface="Saira Light"/>
              </a:rPr>
              <a:t>x lo que es </a:t>
            </a:r>
            <a:r>
              <a:rPr i="1" lang="en">
                <a:solidFill>
                  <a:schemeClr val="dk1"/>
                </a:solidFill>
                <a:latin typeface="Saira Medium"/>
                <a:ea typeface="Saira Medium"/>
                <a:cs typeface="Saira Medium"/>
                <a:sym typeface="Saira Medium"/>
              </a:rPr>
              <a:t>out-of-the bag</a:t>
            </a:r>
            <a:r>
              <a:rPr lang="en">
                <a:solidFill>
                  <a:schemeClr val="dk1"/>
                </a:solidFill>
                <a:latin typeface="Saira Light"/>
                <a:ea typeface="Saira Light"/>
                <a:cs typeface="Saira Light"/>
                <a:sym typeface="Saira Light"/>
              </a:rPr>
              <a:t> para una DT no lo es, necesariamente, para otra</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La evaluación con el test se hace usando el modelo completo, en este caso, todas las DT</a:t>
            </a:r>
            <a:br>
              <a:rPr lang="en">
                <a:solidFill>
                  <a:schemeClr val="dk1"/>
                </a:solidFill>
                <a:latin typeface="Saira Light"/>
                <a:ea typeface="Saira Light"/>
                <a:cs typeface="Saira Light"/>
                <a:sym typeface="Saira Light"/>
              </a:rPr>
            </a:br>
            <a:r>
              <a:rPr lang="en">
                <a:solidFill>
                  <a:schemeClr val="dk1"/>
                </a:solidFill>
                <a:latin typeface="Saira Light"/>
                <a:ea typeface="Saira Light"/>
                <a:cs typeface="Saira Light"/>
                <a:sym typeface="Saira Light"/>
              </a:rPr>
              <a:t>x el </a:t>
            </a:r>
            <a:r>
              <a:rPr i="1" lang="en">
                <a:solidFill>
                  <a:schemeClr val="dk1"/>
                </a:solidFill>
                <a:latin typeface="Saira Medium"/>
                <a:ea typeface="Saira Medium"/>
                <a:cs typeface="Saira Medium"/>
                <a:sym typeface="Saira Medium"/>
              </a:rPr>
              <a:t>oob</a:t>
            </a:r>
            <a:r>
              <a:rPr lang="en">
                <a:solidFill>
                  <a:schemeClr val="dk1"/>
                </a:solidFill>
                <a:latin typeface="Saira Light"/>
                <a:ea typeface="Saira Light"/>
                <a:cs typeface="Saira Light"/>
                <a:sym typeface="Saira Light"/>
              </a:rPr>
              <a:t> solo usa las DT que no vieron ese dato</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Distinto también de CV (permite además, calcular un error)</a:t>
            </a:r>
            <a:endParaRPr>
              <a:solidFill>
                <a:schemeClr val="dk1"/>
              </a:solidFill>
            </a:endParaRPr>
          </a:p>
          <a:p>
            <a:pPr indent="-101600" lvl="0" marL="101600" rtl="0" algn="l">
              <a:lnSpc>
                <a:spcPct val="110000"/>
              </a:lnSpc>
              <a:spcBef>
                <a:spcPts val="200"/>
              </a:spcBef>
              <a:spcAft>
                <a:spcPts val="0"/>
              </a:spcAft>
              <a:buClr>
                <a:schemeClr val="dk1"/>
              </a:buClr>
              <a:buSzPts val="1400"/>
              <a:buChar char="●"/>
            </a:pPr>
            <a:r>
              <a:rPr lang="en">
                <a:solidFill>
                  <a:schemeClr val="dk1"/>
                </a:solidFill>
                <a:latin typeface="Saira Light"/>
                <a:ea typeface="Saira Light"/>
                <a:cs typeface="Saira Light"/>
                <a:sym typeface="Saira Light"/>
              </a:rPr>
              <a:t> De cualquier forma, los resultados son semejantes!</a:t>
            </a:r>
            <a:endParaRPr>
              <a:solidFill>
                <a:schemeClr val="dk1"/>
              </a:solidFill>
            </a:endParaRPr>
          </a:p>
          <a:p>
            <a:pPr indent="0" lvl="0" marL="0" rtl="0" algn="l">
              <a:lnSpc>
                <a:spcPct val="110000"/>
              </a:lnSpc>
              <a:spcBef>
                <a:spcPts val="200"/>
              </a:spcBef>
              <a:spcAft>
                <a:spcPts val="0"/>
              </a:spcAft>
              <a:buNone/>
            </a:pPr>
            <a:r>
              <a:rPr lang="en">
                <a:solidFill>
                  <a:schemeClr val="dk1"/>
                </a:solidFill>
                <a:latin typeface="Saira Light"/>
                <a:ea typeface="Saira Light"/>
                <a:cs typeface="Saira Light"/>
                <a:sym typeface="Saira Light"/>
              </a:rPr>
              <a:t>(Curiosidad: 1/e de los datos está disponible como </a:t>
            </a:r>
            <a:r>
              <a:rPr i="1" lang="en">
                <a:solidFill>
                  <a:schemeClr val="dk1"/>
                </a:solidFill>
                <a:latin typeface="Saira Medium"/>
                <a:ea typeface="Saira Medium"/>
                <a:cs typeface="Saira Medium"/>
                <a:sym typeface="Saira Medium"/>
              </a:rPr>
              <a:t>oob)</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84" name="Google Shape;384;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4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Saira Light"/>
              <a:buNone/>
            </a:pPr>
            <a:r>
              <a:rPr lang="en" sz="2400">
                <a:solidFill>
                  <a:srgbClr val="000000"/>
                </a:solidFill>
                <a:latin typeface="Saira Light"/>
                <a:ea typeface="Saira Light"/>
                <a:cs typeface="Saira Light"/>
                <a:sym typeface="Saira Light"/>
              </a:rPr>
              <a:t>Vamos al notebook!</a:t>
            </a:r>
            <a:endParaRPr sz="500">
              <a:solidFill>
                <a:srgbClr val="000000"/>
              </a:solidFill>
              <a:latin typeface="Arial"/>
              <a:ea typeface="Arial"/>
              <a:cs typeface="Arial"/>
              <a:sym typeface="Arial"/>
            </a:endParaRPr>
          </a:p>
          <a:p>
            <a:pPr indent="0" lvl="0" marL="0" rtl="0" algn="l">
              <a:lnSpc>
                <a:spcPct val="80000"/>
              </a:lnSpc>
              <a:spcBef>
                <a:spcPts val="0"/>
              </a:spcBef>
              <a:spcAft>
                <a:spcPts val="0"/>
              </a:spcAft>
              <a:buClr>
                <a:srgbClr val="000000"/>
              </a:buClr>
              <a:buSzPts val="2400"/>
              <a:buFont typeface="Saira Ligh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Courier New"/>
              <a:buNone/>
            </a:pPr>
            <a:r>
              <a:rPr b="1" lang="en" sz="2400">
                <a:solidFill>
                  <a:srgbClr val="000000"/>
                </a:solidFill>
                <a:latin typeface="Courier New"/>
                <a:ea typeface="Courier New"/>
                <a:cs typeface="Courier New"/>
                <a:sym typeface="Courier New"/>
              </a:rPr>
              <a:t>Notebook_Semana_2_Ensembles.ipynb</a:t>
            </a:r>
            <a:endParaRPr sz="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9" name="Shape 389"/>
        <p:cNvGrpSpPr/>
        <p:nvPr/>
      </p:nvGrpSpPr>
      <p:grpSpPr>
        <a:xfrm>
          <a:off x="0" y="0"/>
          <a:ext cx="0" cy="0"/>
          <a:chOff x="0" y="0"/>
          <a:chExt cx="0" cy="0"/>
        </a:xfrm>
      </p:grpSpPr>
      <p:sp>
        <p:nvSpPr>
          <p:cNvPr id="390" name="Google Shape;390;p44"/>
          <p:cNvSpPr/>
          <p:nvPr/>
        </p:nvSpPr>
        <p:spPr>
          <a:xfrm>
            <a:off x="-6133" y="3049151"/>
            <a:ext cx="9263400" cy="21699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91" name="Google Shape;391;p44"/>
          <p:cNvSpPr txBox="1"/>
          <p:nvPr>
            <p:ph idx="12" type="sldNum"/>
          </p:nvPr>
        </p:nvSpPr>
        <p:spPr>
          <a:xfrm>
            <a:off x="4499189" y="4812635"/>
            <a:ext cx="3306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392" name="Google Shape;392;p44"/>
          <p:cNvSpPr txBox="1"/>
          <p:nvPr>
            <p:ph type="title"/>
          </p:nvPr>
        </p:nvSpPr>
        <p:spPr>
          <a:xfrm>
            <a:off x="323751" y="98374"/>
            <a:ext cx="54657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500"/>
              <a:buFont typeface="Helvetica Neue"/>
              <a:buNone/>
            </a:pPr>
            <a:r>
              <a:rPr lang="en" sz="2500">
                <a:solidFill>
                  <a:srgbClr val="A64D79"/>
                </a:solidFill>
                <a:latin typeface="Helvetica Neue"/>
                <a:ea typeface="Helvetica Neue"/>
                <a:cs typeface="Helvetica Neue"/>
                <a:sym typeface="Helvetica Neue"/>
              </a:rPr>
              <a:t>Métricas de clasificación</a:t>
            </a:r>
            <a:endParaRPr/>
          </a:p>
        </p:txBody>
      </p:sp>
      <p:pic>
        <p:nvPicPr>
          <p:cNvPr descr="TN_&amp;FP_FN_&amp;_TP.pdf" id="393" name="Google Shape;393;p44"/>
          <p:cNvPicPr preferRelativeResize="0"/>
          <p:nvPr/>
        </p:nvPicPr>
        <p:blipFill rotWithShape="1">
          <a:blip r:embed="rId3">
            <a:alphaModFix/>
          </a:blip>
          <a:srcRect b="768" l="0" r="0" t="768"/>
          <a:stretch/>
        </p:blipFill>
        <p:spPr>
          <a:xfrm>
            <a:off x="2672130" y="1869293"/>
            <a:ext cx="1793158" cy="813819"/>
          </a:xfrm>
          <a:prstGeom prst="rect">
            <a:avLst/>
          </a:prstGeom>
          <a:noFill/>
          <a:ln>
            <a:noFill/>
          </a:ln>
        </p:spPr>
      </p:pic>
      <p:grpSp>
        <p:nvGrpSpPr>
          <p:cNvPr id="394" name="Google Shape;394;p44"/>
          <p:cNvGrpSpPr/>
          <p:nvPr/>
        </p:nvGrpSpPr>
        <p:grpSpPr>
          <a:xfrm>
            <a:off x="1307337" y="1236363"/>
            <a:ext cx="2923012" cy="1265860"/>
            <a:chOff x="0" y="261366"/>
            <a:chExt cx="7794698" cy="3375627"/>
          </a:xfrm>
        </p:grpSpPr>
        <p:sp>
          <p:nvSpPr>
            <p:cNvPr id="395" name="Google Shape;395;p44"/>
            <p:cNvSpPr/>
            <p:nvPr/>
          </p:nvSpPr>
          <p:spPr>
            <a:xfrm>
              <a:off x="0" y="3226782"/>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100"/>
                <a:buFont typeface="Helvetica Neue"/>
                <a:buNone/>
              </a:pPr>
              <a:r>
                <a:rPr b="0" i="0" lang="en" sz="1100" u="none" cap="none" strike="noStrike">
                  <a:solidFill>
                    <a:srgbClr val="016D01"/>
                  </a:solidFill>
                  <a:latin typeface="Helvetica Neue"/>
                  <a:ea typeface="Helvetica Neue"/>
                  <a:cs typeface="Helvetica Neue"/>
                  <a:sym typeface="Helvetica Neue"/>
                </a:rPr>
                <a:t>Rótulos</a:t>
              </a:r>
              <a:endParaRPr sz="500"/>
            </a:p>
          </p:txBody>
        </p:sp>
        <p:sp>
          <p:nvSpPr>
            <p:cNvPr id="396" name="Google Shape;396;p44"/>
            <p:cNvSpPr/>
            <p:nvPr/>
          </p:nvSpPr>
          <p:spPr>
            <a:xfrm>
              <a:off x="5029886" y="261366"/>
              <a:ext cx="2460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100"/>
                <a:buFont typeface="Helvetica Neue"/>
                <a:buNone/>
              </a:pPr>
              <a:r>
                <a:rPr b="0" i="0" lang="en" sz="1100" u="none" cap="none" strike="noStrike">
                  <a:solidFill>
                    <a:srgbClr val="F27200"/>
                  </a:solidFill>
                  <a:latin typeface="Helvetica Neue"/>
                  <a:ea typeface="Helvetica Neue"/>
                  <a:cs typeface="Helvetica Neue"/>
                  <a:sym typeface="Helvetica Neue"/>
                </a:rPr>
                <a:t>Previsiones</a:t>
              </a:r>
              <a:endParaRPr sz="500"/>
            </a:p>
          </p:txBody>
        </p:sp>
        <p:sp>
          <p:nvSpPr>
            <p:cNvPr id="397" name="Google Shape;397;p44"/>
            <p:cNvSpPr/>
            <p:nvPr/>
          </p:nvSpPr>
          <p:spPr>
            <a:xfrm>
              <a:off x="4725486"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0</a:t>
              </a:r>
              <a:endParaRPr sz="500"/>
            </a:p>
          </p:txBody>
        </p:sp>
        <p:sp>
          <p:nvSpPr>
            <p:cNvPr id="398" name="Google Shape;398;p44"/>
            <p:cNvSpPr/>
            <p:nvPr/>
          </p:nvSpPr>
          <p:spPr>
            <a:xfrm>
              <a:off x="7185902"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1</a:t>
              </a:r>
              <a:endParaRPr sz="500"/>
            </a:p>
          </p:txBody>
        </p:sp>
        <p:sp>
          <p:nvSpPr>
            <p:cNvPr id="399" name="Google Shape;399;p44"/>
            <p:cNvSpPr/>
            <p:nvPr/>
          </p:nvSpPr>
          <p:spPr>
            <a:xfrm>
              <a:off x="1809877" y="2509540"/>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900"/>
                <a:buFont typeface="Helvetica Neue"/>
                <a:buNone/>
              </a:pPr>
              <a:r>
                <a:rPr b="0" i="0" lang="en" sz="1900" u="none" cap="none" strike="noStrike">
                  <a:solidFill>
                    <a:srgbClr val="016D01"/>
                  </a:solidFill>
                  <a:latin typeface="Helvetica Neue"/>
                  <a:ea typeface="Helvetica Neue"/>
                  <a:cs typeface="Helvetica Neue"/>
                  <a:sym typeface="Helvetica Neue"/>
                </a:rPr>
                <a:t>0</a:t>
              </a:r>
              <a:endParaRPr sz="500"/>
            </a:p>
          </p:txBody>
        </p:sp>
        <p:sp>
          <p:nvSpPr>
            <p:cNvPr id="400" name="Google Shape;400;p44"/>
            <p:cNvSpPr/>
            <p:nvPr/>
          </p:nvSpPr>
          <p:spPr>
            <a:xfrm>
              <a:off x="1809877" y="3636993"/>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6D01"/>
                </a:buClr>
                <a:buSzPts val="1900"/>
                <a:buFont typeface="Helvetica Neue"/>
                <a:buNone/>
              </a:pPr>
              <a:r>
                <a:rPr b="0" i="0" lang="en" sz="1900" u="none" cap="none" strike="noStrike">
                  <a:solidFill>
                    <a:srgbClr val="016D01"/>
                  </a:solidFill>
                  <a:latin typeface="Helvetica Neue"/>
                  <a:ea typeface="Helvetica Neue"/>
                  <a:cs typeface="Helvetica Neue"/>
                  <a:sym typeface="Helvetica Neue"/>
                </a:rPr>
                <a:t>1</a:t>
              </a:r>
              <a:endParaRPr sz="500"/>
            </a:p>
          </p:txBody>
        </p:sp>
      </p:grpSp>
      <p:sp>
        <p:nvSpPr>
          <p:cNvPr id="401" name="Google Shape;401;p44"/>
          <p:cNvSpPr/>
          <p:nvPr/>
        </p:nvSpPr>
        <p:spPr>
          <a:xfrm>
            <a:off x="361476" y="893574"/>
            <a:ext cx="1281000" cy="813900"/>
          </a:xfrm>
          <a:prstGeom prst="roundRect">
            <a:avLst>
              <a:gd fmla="val 29765"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Matriz de confusión</a:t>
            </a:r>
            <a:endParaRPr sz="500"/>
          </a:p>
        </p:txBody>
      </p:sp>
      <p:pic>
        <p:nvPicPr>
          <p:cNvPr descr="Screen Shot 2022-04-07 at 17.32.36.png" id="402" name="Google Shape;402;p44"/>
          <p:cNvPicPr preferRelativeResize="0"/>
          <p:nvPr/>
        </p:nvPicPr>
        <p:blipFill rotWithShape="1">
          <a:blip r:embed="rId4">
            <a:alphaModFix/>
          </a:blip>
          <a:srcRect b="0" l="0" r="0" t="0"/>
          <a:stretch/>
        </p:blipFill>
        <p:spPr>
          <a:xfrm>
            <a:off x="6430590" y="66824"/>
            <a:ext cx="2705180" cy="3343903"/>
          </a:xfrm>
          <a:prstGeom prst="rect">
            <a:avLst/>
          </a:prstGeom>
          <a:noFill/>
          <a:ln>
            <a:noFill/>
          </a:ln>
        </p:spPr>
      </p:pic>
      <p:sp>
        <p:nvSpPr>
          <p:cNvPr id="403" name="Google Shape;403;p44"/>
          <p:cNvSpPr txBox="1"/>
          <p:nvPr/>
        </p:nvSpPr>
        <p:spPr>
          <a:xfrm>
            <a:off x="4508478" y="2534741"/>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404" name="Google Shape;404;p44"/>
          <p:cNvSpPr txBox="1"/>
          <p:nvPr/>
        </p:nvSpPr>
        <p:spPr>
          <a:xfrm>
            <a:off x="6567455" y="85817"/>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405" name="Google Shape;405;p44"/>
          <p:cNvSpPr txBox="1"/>
          <p:nvPr/>
        </p:nvSpPr>
        <p:spPr>
          <a:xfrm>
            <a:off x="6825529" y="3195472"/>
            <a:ext cx="11994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identificados</a:t>
            </a:r>
            <a:endParaRPr sz="500"/>
          </a:p>
        </p:txBody>
      </p:sp>
      <p:grpSp>
        <p:nvGrpSpPr>
          <p:cNvPr id="406" name="Google Shape;406;p44"/>
          <p:cNvGrpSpPr/>
          <p:nvPr/>
        </p:nvGrpSpPr>
        <p:grpSpPr>
          <a:xfrm>
            <a:off x="310185" y="2680670"/>
            <a:ext cx="8726156" cy="2417740"/>
            <a:chOff x="434403" y="0"/>
            <a:chExt cx="23269750" cy="6447308"/>
          </a:xfrm>
        </p:grpSpPr>
        <p:grpSp>
          <p:nvGrpSpPr>
            <p:cNvPr id="407" name="Google Shape;407;p44"/>
            <p:cNvGrpSpPr/>
            <p:nvPr/>
          </p:nvGrpSpPr>
          <p:grpSpPr>
            <a:xfrm>
              <a:off x="1198812" y="779364"/>
              <a:ext cx="22505341" cy="5667944"/>
              <a:chOff x="1198812" y="0"/>
              <a:chExt cx="22505341" cy="5667944"/>
            </a:xfrm>
          </p:grpSpPr>
          <p:pic>
            <p:nvPicPr>
              <p:cNvPr descr="text_accuracy_=_.pdf" id="408" name="Google Shape;408;p44"/>
              <p:cNvPicPr preferRelativeResize="0"/>
              <p:nvPr/>
            </p:nvPicPr>
            <p:blipFill rotWithShape="1">
              <a:blip r:embed="rId5">
                <a:alphaModFix/>
              </a:blip>
              <a:srcRect b="0" l="0" r="0" t="0"/>
              <a:stretch/>
            </p:blipFill>
            <p:spPr>
              <a:xfrm>
                <a:off x="15185328" y="3597169"/>
                <a:ext cx="8518825" cy="1207028"/>
              </a:xfrm>
              <a:prstGeom prst="rect">
                <a:avLst/>
              </a:prstGeom>
              <a:noFill/>
              <a:ln>
                <a:noFill/>
              </a:ln>
            </p:spPr>
          </p:pic>
          <p:sp>
            <p:nvSpPr>
              <p:cNvPr id="409" name="Google Shape;409;p44"/>
              <p:cNvSpPr/>
              <p:nvPr/>
            </p:nvSpPr>
            <p:spPr>
              <a:xfrm>
                <a:off x="16796793" y="1772449"/>
                <a:ext cx="6783000" cy="1206900"/>
              </a:xfrm>
              <a:prstGeom prst="roundRect">
                <a:avLst>
                  <a:gd fmla="val 50000" name="adj"/>
                </a:avLst>
              </a:prstGeom>
              <a:solidFill>
                <a:srgbClr val="C0C0C0">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Taza de éxitos</a:t>
                </a:r>
                <a:endParaRPr sz="500"/>
              </a:p>
            </p:txBody>
          </p:sp>
          <p:pic>
            <p:nvPicPr>
              <p:cNvPr descr="text_precision_=.pdf" id="410" name="Google Shape;410;p44"/>
              <p:cNvPicPr preferRelativeResize="0"/>
              <p:nvPr/>
            </p:nvPicPr>
            <p:blipFill rotWithShape="1">
              <a:blip r:embed="rId6">
                <a:alphaModFix/>
              </a:blip>
              <a:srcRect b="0" l="0" r="0" t="0"/>
              <a:stretch/>
            </p:blipFill>
            <p:spPr>
              <a:xfrm>
                <a:off x="1198812" y="812933"/>
                <a:ext cx="5759716" cy="1307883"/>
              </a:xfrm>
              <a:prstGeom prst="rect">
                <a:avLst/>
              </a:prstGeom>
              <a:noFill/>
              <a:ln>
                <a:noFill/>
              </a:ln>
            </p:spPr>
          </p:pic>
          <p:pic>
            <p:nvPicPr>
              <p:cNvPr descr="text_recall_=_fr.pdf" id="411" name="Google Shape;411;p44"/>
              <p:cNvPicPr preferRelativeResize="0"/>
              <p:nvPr/>
            </p:nvPicPr>
            <p:blipFill rotWithShape="1">
              <a:blip r:embed="rId7">
                <a:alphaModFix/>
              </a:blip>
              <a:srcRect b="0" l="0" r="0" t="0"/>
              <a:stretch/>
            </p:blipFill>
            <p:spPr>
              <a:xfrm>
                <a:off x="1709766" y="3494952"/>
                <a:ext cx="4954865" cy="1307884"/>
              </a:xfrm>
              <a:prstGeom prst="rect">
                <a:avLst/>
              </a:prstGeom>
              <a:noFill/>
              <a:ln>
                <a:noFill/>
              </a:ln>
            </p:spPr>
          </p:pic>
          <p:grpSp>
            <p:nvGrpSpPr>
              <p:cNvPr id="412" name="Google Shape;412;p44"/>
              <p:cNvGrpSpPr/>
              <p:nvPr/>
            </p:nvGrpSpPr>
            <p:grpSpPr>
              <a:xfrm>
                <a:off x="7145899" y="249784"/>
                <a:ext cx="3632795" cy="2321946"/>
                <a:chOff x="-1" y="0"/>
                <a:chExt cx="3632795" cy="2321946"/>
              </a:xfrm>
            </p:grpSpPr>
            <p:sp>
              <p:nvSpPr>
                <p:cNvPr id="413" name="Google Shape;413;p44"/>
                <p:cNvSpPr/>
                <p:nvPr/>
              </p:nvSpPr>
              <p:spPr>
                <a:xfrm>
                  <a:off x="2208980" y="1455378"/>
                  <a:ext cx="1423814" cy="557897"/>
                </a:xfrm>
                <a:custGeom>
                  <a:rect b="b" l="l" r="r" t="t"/>
                  <a:pathLst>
                    <a:path extrusionOk="0" h="21580" w="21053">
                      <a:moveTo>
                        <a:pt x="12809" y="7"/>
                      </a:moveTo>
                      <a:cubicBezTo>
                        <a:pt x="12705" y="-20"/>
                        <a:pt x="12599" y="29"/>
                        <a:pt x="12502" y="161"/>
                      </a:cubicBezTo>
                      <a:cubicBezTo>
                        <a:pt x="10232" y="3264"/>
                        <a:pt x="8154" y="6160"/>
                        <a:pt x="6816" y="7956"/>
                      </a:cubicBezTo>
                      <a:cubicBezTo>
                        <a:pt x="5332" y="9949"/>
                        <a:pt x="173" y="7844"/>
                        <a:pt x="564" y="13874"/>
                      </a:cubicBezTo>
                      <a:lnTo>
                        <a:pt x="303" y="13630"/>
                      </a:lnTo>
                      <a:cubicBezTo>
                        <a:pt x="233" y="13564"/>
                        <a:pt x="155" y="13665"/>
                        <a:pt x="135" y="13852"/>
                      </a:cubicBezTo>
                      <a:lnTo>
                        <a:pt x="7" y="15009"/>
                      </a:lnTo>
                      <a:cubicBezTo>
                        <a:pt x="-17" y="15229"/>
                        <a:pt x="19" y="15466"/>
                        <a:pt x="95" y="15577"/>
                      </a:cubicBezTo>
                      <a:cubicBezTo>
                        <a:pt x="811" y="16626"/>
                        <a:pt x="4392" y="21580"/>
                        <a:pt x="8140" y="21580"/>
                      </a:cubicBezTo>
                      <a:cubicBezTo>
                        <a:pt x="10144" y="21580"/>
                        <a:pt x="14753" y="18856"/>
                        <a:pt x="14753" y="18856"/>
                      </a:cubicBezTo>
                      <a:lnTo>
                        <a:pt x="14753" y="21226"/>
                      </a:lnTo>
                      <a:cubicBezTo>
                        <a:pt x="14753" y="21421"/>
                        <a:pt x="14814" y="21580"/>
                        <a:pt x="14888" y="21580"/>
                      </a:cubicBezTo>
                      <a:lnTo>
                        <a:pt x="18761" y="21580"/>
                      </a:lnTo>
                      <a:cubicBezTo>
                        <a:pt x="20306" y="21580"/>
                        <a:pt x="21052" y="20286"/>
                        <a:pt x="21052" y="20286"/>
                      </a:cubicBezTo>
                      <a:cubicBezTo>
                        <a:pt x="21052" y="20286"/>
                        <a:pt x="21052" y="16882"/>
                        <a:pt x="21052" y="16474"/>
                      </a:cubicBezTo>
                      <a:cubicBezTo>
                        <a:pt x="21052" y="16065"/>
                        <a:pt x="20662" y="15782"/>
                        <a:pt x="20662" y="15782"/>
                      </a:cubicBezTo>
                      <a:cubicBezTo>
                        <a:pt x="20662" y="15782"/>
                        <a:pt x="21583" y="9139"/>
                        <a:pt x="20439" y="3111"/>
                      </a:cubicBezTo>
                      <a:cubicBezTo>
                        <a:pt x="20361" y="2699"/>
                        <a:pt x="20185" y="2477"/>
                        <a:pt x="20013" y="2568"/>
                      </a:cubicBezTo>
                      <a:cubicBezTo>
                        <a:pt x="18686" y="3277"/>
                        <a:pt x="15592" y="5371"/>
                        <a:pt x="13100" y="310"/>
                      </a:cubicBezTo>
                      <a:cubicBezTo>
                        <a:pt x="13014" y="135"/>
                        <a:pt x="12913" y="34"/>
                        <a:pt x="12809" y="7"/>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414" name="Google Shape;414;p44"/>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415" name="Google Shape;415;p44"/>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416" name="Google Shape;416;p44"/>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417" name="Google Shape;417;p44"/>
                <p:cNvSpPr txBox="1"/>
                <p:nvPr/>
              </p:nvSpPr>
              <p:spPr>
                <a:xfrm>
                  <a:off x="1631287" y="1455378"/>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418" name="Google Shape;418;p44"/>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grpSp>
            <p:nvGrpSpPr>
              <p:cNvPr id="419" name="Google Shape;419;p44"/>
              <p:cNvGrpSpPr/>
              <p:nvPr/>
            </p:nvGrpSpPr>
            <p:grpSpPr>
              <a:xfrm>
                <a:off x="6764899" y="2912713"/>
                <a:ext cx="3976056" cy="2321946"/>
                <a:chOff x="-1" y="0"/>
                <a:chExt cx="3976056" cy="2321946"/>
              </a:xfrm>
            </p:grpSpPr>
            <p:sp>
              <p:nvSpPr>
                <p:cNvPr id="420" name="Google Shape;420;p44"/>
                <p:cNvSpPr/>
                <p:nvPr/>
              </p:nvSpPr>
              <p:spPr>
                <a:xfrm rot="31694">
                  <a:off x="2132873" y="1454942"/>
                  <a:ext cx="1839960" cy="706065"/>
                </a:xfrm>
                <a:custGeom>
                  <a:rect b="b" l="l" r="r" t="t"/>
                  <a:pathLst>
                    <a:path extrusionOk="0" h="21038" w="21472">
                      <a:moveTo>
                        <a:pt x="11235" y="8"/>
                      </a:moveTo>
                      <a:cubicBezTo>
                        <a:pt x="11182" y="31"/>
                        <a:pt x="11132" y="99"/>
                        <a:pt x="11094" y="209"/>
                      </a:cubicBezTo>
                      <a:cubicBezTo>
                        <a:pt x="10679" y="1433"/>
                        <a:pt x="9369" y="5276"/>
                        <a:pt x="9198" y="5616"/>
                      </a:cubicBezTo>
                      <a:cubicBezTo>
                        <a:pt x="9095" y="5819"/>
                        <a:pt x="9509" y="6327"/>
                        <a:pt x="9944" y="6778"/>
                      </a:cubicBezTo>
                      <a:cubicBezTo>
                        <a:pt x="6449" y="8307"/>
                        <a:pt x="4876" y="10664"/>
                        <a:pt x="3123" y="8573"/>
                      </a:cubicBezTo>
                      <a:cubicBezTo>
                        <a:pt x="1881" y="7091"/>
                        <a:pt x="1092" y="5440"/>
                        <a:pt x="203" y="5778"/>
                      </a:cubicBezTo>
                      <a:cubicBezTo>
                        <a:pt x="240" y="8738"/>
                        <a:pt x="834" y="11471"/>
                        <a:pt x="834" y="11471"/>
                      </a:cubicBezTo>
                      <a:cubicBezTo>
                        <a:pt x="834" y="11471"/>
                        <a:pt x="95" y="14810"/>
                        <a:pt x="0" y="16937"/>
                      </a:cubicBezTo>
                      <a:cubicBezTo>
                        <a:pt x="1837" y="17082"/>
                        <a:pt x="3541" y="13698"/>
                        <a:pt x="4601" y="13988"/>
                      </a:cubicBezTo>
                      <a:cubicBezTo>
                        <a:pt x="4813" y="14046"/>
                        <a:pt x="5152" y="14222"/>
                        <a:pt x="5586" y="14467"/>
                      </a:cubicBezTo>
                      <a:cubicBezTo>
                        <a:pt x="5315" y="14882"/>
                        <a:pt x="5094" y="15004"/>
                        <a:pt x="4976" y="15039"/>
                      </a:cubicBezTo>
                      <a:cubicBezTo>
                        <a:pt x="4923" y="15055"/>
                        <a:pt x="4879" y="15162"/>
                        <a:pt x="4876" y="15300"/>
                      </a:cubicBezTo>
                      <a:cubicBezTo>
                        <a:pt x="4846" y="16608"/>
                        <a:pt x="5056" y="18308"/>
                        <a:pt x="5160" y="19061"/>
                      </a:cubicBezTo>
                      <a:cubicBezTo>
                        <a:pt x="5195" y="19313"/>
                        <a:pt x="5293" y="19466"/>
                        <a:pt x="5396" y="19433"/>
                      </a:cubicBezTo>
                      <a:cubicBezTo>
                        <a:pt x="5637" y="19355"/>
                        <a:pt x="6464" y="18449"/>
                        <a:pt x="7100" y="17514"/>
                      </a:cubicBezTo>
                      <a:cubicBezTo>
                        <a:pt x="7943" y="16277"/>
                        <a:pt x="8861" y="16266"/>
                        <a:pt x="8861" y="16266"/>
                      </a:cubicBezTo>
                      <a:cubicBezTo>
                        <a:pt x="9327" y="16491"/>
                        <a:pt x="9806" y="16702"/>
                        <a:pt x="10291" y="16886"/>
                      </a:cubicBezTo>
                      <a:cubicBezTo>
                        <a:pt x="10140" y="18742"/>
                        <a:pt x="9464" y="21586"/>
                        <a:pt x="10262" y="20946"/>
                      </a:cubicBezTo>
                      <a:cubicBezTo>
                        <a:pt x="11145" y="20238"/>
                        <a:pt x="12134" y="18328"/>
                        <a:pt x="12550" y="17475"/>
                      </a:cubicBezTo>
                      <a:cubicBezTo>
                        <a:pt x="12769" y="17501"/>
                        <a:pt x="12984" y="17514"/>
                        <a:pt x="13196" y="17514"/>
                      </a:cubicBezTo>
                      <a:cubicBezTo>
                        <a:pt x="14021" y="17514"/>
                        <a:pt x="14952" y="17271"/>
                        <a:pt x="15883" y="16886"/>
                      </a:cubicBezTo>
                      <a:cubicBezTo>
                        <a:pt x="15916" y="17534"/>
                        <a:pt x="15950" y="18451"/>
                        <a:pt x="15941" y="19377"/>
                      </a:cubicBezTo>
                      <a:cubicBezTo>
                        <a:pt x="15937" y="19845"/>
                        <a:pt x="16148" y="20115"/>
                        <a:pt x="16293" y="19830"/>
                      </a:cubicBezTo>
                      <a:cubicBezTo>
                        <a:pt x="16847" y="18744"/>
                        <a:pt x="17302" y="16924"/>
                        <a:pt x="17495" y="16086"/>
                      </a:cubicBezTo>
                      <a:cubicBezTo>
                        <a:pt x="19657" y="14841"/>
                        <a:pt x="21472" y="13116"/>
                        <a:pt x="21472" y="12343"/>
                      </a:cubicBezTo>
                      <a:cubicBezTo>
                        <a:pt x="21472" y="12028"/>
                        <a:pt x="20941" y="12244"/>
                        <a:pt x="20941" y="12244"/>
                      </a:cubicBezTo>
                      <a:cubicBezTo>
                        <a:pt x="20941" y="12244"/>
                        <a:pt x="21600" y="11445"/>
                        <a:pt x="21433" y="10843"/>
                      </a:cubicBezTo>
                      <a:cubicBezTo>
                        <a:pt x="21121" y="9712"/>
                        <a:pt x="18460" y="5605"/>
                        <a:pt x="13846" y="5787"/>
                      </a:cubicBezTo>
                      <a:cubicBezTo>
                        <a:pt x="13671" y="5358"/>
                        <a:pt x="13372" y="4650"/>
                        <a:pt x="13079" y="3855"/>
                      </a:cubicBezTo>
                      <a:cubicBezTo>
                        <a:pt x="12562" y="2448"/>
                        <a:pt x="11708" y="539"/>
                        <a:pt x="11394" y="81"/>
                      </a:cubicBezTo>
                      <a:cubicBezTo>
                        <a:pt x="11344" y="9"/>
                        <a:pt x="11288" y="-14"/>
                        <a:pt x="11235" y="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421" name="Google Shape;421;p44"/>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422" name="Google Shape;422;p44"/>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423" name="Google Shape;423;p44"/>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424" name="Google Shape;424;p44"/>
                <p:cNvSpPr txBox="1"/>
                <p:nvPr/>
              </p:nvSpPr>
              <p:spPr>
                <a:xfrm>
                  <a:off x="1631288" y="1455379"/>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425" name="Google Shape;425;p44"/>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pic>
            <p:nvPicPr>
              <p:cNvPr descr="Screen Shot 2022-04-07 at 17.36.09.png" id="426" name="Google Shape;426;p44"/>
              <p:cNvPicPr preferRelativeResize="0"/>
              <p:nvPr/>
            </p:nvPicPr>
            <p:blipFill rotWithShape="1">
              <a:blip r:embed="rId8">
                <a:alphaModFix/>
              </a:blip>
              <a:srcRect b="0" l="0" r="0" t="0"/>
              <a:stretch/>
            </p:blipFill>
            <p:spPr>
              <a:xfrm>
                <a:off x="11570592" y="0"/>
                <a:ext cx="2109988" cy="3155302"/>
              </a:xfrm>
              <a:prstGeom prst="rect">
                <a:avLst/>
              </a:prstGeom>
              <a:noFill/>
              <a:ln>
                <a:noFill/>
              </a:ln>
            </p:spPr>
          </p:pic>
          <p:pic>
            <p:nvPicPr>
              <p:cNvPr descr="Screen Shot 2022-04-07 at 17.36.38.png" id="427" name="Google Shape;427;p44"/>
              <p:cNvPicPr preferRelativeResize="0"/>
              <p:nvPr/>
            </p:nvPicPr>
            <p:blipFill rotWithShape="1">
              <a:blip r:embed="rId9">
                <a:alphaModFix/>
              </a:blip>
              <a:srcRect b="0" l="0" r="0" t="0"/>
              <a:stretch/>
            </p:blipFill>
            <p:spPr>
              <a:xfrm>
                <a:off x="11412399" y="2733423"/>
                <a:ext cx="1962349" cy="2934521"/>
              </a:xfrm>
              <a:prstGeom prst="rect">
                <a:avLst/>
              </a:prstGeom>
              <a:noFill/>
              <a:ln>
                <a:noFill/>
              </a:ln>
            </p:spPr>
          </p:pic>
          <p:cxnSp>
            <p:nvCxnSpPr>
              <p:cNvPr id="428" name="Google Shape;428;p44"/>
              <p:cNvCxnSpPr/>
              <p:nvPr/>
            </p:nvCxnSpPr>
            <p:spPr>
              <a:xfrm>
                <a:off x="16067856" y="3336425"/>
                <a:ext cx="1269900" cy="1269900"/>
              </a:xfrm>
              <a:prstGeom prst="straightConnector1">
                <a:avLst/>
              </a:prstGeom>
              <a:solidFill>
                <a:srgbClr val="FFFFFF"/>
              </a:solidFill>
              <a:ln>
                <a:noFill/>
              </a:ln>
            </p:spPr>
          </p:cxnSp>
          <p:cxnSp>
            <p:nvCxnSpPr>
              <p:cNvPr id="429" name="Google Shape;429;p44"/>
              <p:cNvCxnSpPr/>
              <p:nvPr/>
            </p:nvCxnSpPr>
            <p:spPr>
              <a:xfrm>
                <a:off x="1745500" y="3147387"/>
                <a:ext cx="1269900" cy="1269900"/>
              </a:xfrm>
              <a:prstGeom prst="straightConnector1">
                <a:avLst/>
              </a:prstGeom>
              <a:solidFill>
                <a:srgbClr val="FFFFFF"/>
              </a:solidFill>
              <a:ln>
                <a:noFill/>
              </a:ln>
            </p:spPr>
          </p:cxnSp>
          <p:cxnSp>
            <p:nvCxnSpPr>
              <p:cNvPr id="430" name="Google Shape;430;p44"/>
              <p:cNvCxnSpPr/>
              <p:nvPr/>
            </p:nvCxnSpPr>
            <p:spPr>
              <a:xfrm>
                <a:off x="2153099" y="672202"/>
                <a:ext cx="1269900" cy="1269900"/>
              </a:xfrm>
              <a:prstGeom prst="straightConnector1">
                <a:avLst/>
              </a:prstGeom>
              <a:solidFill>
                <a:srgbClr val="FFFFFF"/>
              </a:solidFill>
              <a:ln>
                <a:noFill/>
              </a:ln>
            </p:spPr>
          </p:cxnSp>
        </p:grpSp>
        <p:sp>
          <p:nvSpPr>
            <p:cNvPr id="431" name="Google Shape;431;p44"/>
            <p:cNvSpPr/>
            <p:nvPr/>
          </p:nvSpPr>
          <p:spPr>
            <a:xfrm>
              <a:off x="434403" y="0"/>
              <a:ext cx="3416400" cy="11658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Métricas</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5" name="Shape 435"/>
        <p:cNvGrpSpPr/>
        <p:nvPr/>
      </p:nvGrpSpPr>
      <p:grpSpPr>
        <a:xfrm>
          <a:off x="0" y="0"/>
          <a:ext cx="0" cy="0"/>
          <a:chOff x="0" y="0"/>
          <a:chExt cx="0" cy="0"/>
        </a:xfrm>
      </p:grpSpPr>
      <p:sp>
        <p:nvSpPr>
          <p:cNvPr id="436" name="Google Shape;436;p45"/>
          <p:cNvSpPr txBox="1"/>
          <p:nvPr>
            <p:ph idx="12" type="sldNum"/>
          </p:nvPr>
        </p:nvSpPr>
        <p:spPr>
          <a:xfrm>
            <a:off x="4499189" y="4812635"/>
            <a:ext cx="3306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437" name="Google Shape;437;p45"/>
          <p:cNvSpPr txBox="1"/>
          <p:nvPr/>
        </p:nvSpPr>
        <p:spPr>
          <a:xfrm>
            <a:off x="338556" y="1837159"/>
            <a:ext cx="7798500" cy="1307400"/>
          </a:xfrm>
          <a:prstGeom prst="rect">
            <a:avLst/>
          </a:prstGeom>
          <a:noFill/>
          <a:ln>
            <a:noFill/>
          </a:ln>
        </p:spPr>
        <p:txBody>
          <a:bodyPr anchorCtr="0" anchor="b" bIns="14300" lIns="14300" spcFirstLastPara="1" rIns="14300" wrap="square" tIns="14300">
            <a:normAutofit/>
          </a:bodyPr>
          <a:lstStyle/>
          <a:p>
            <a:pPr indent="0" lvl="0" marL="0" marR="0" rtl="0" algn="l">
              <a:lnSpc>
                <a:spcPct val="80000"/>
              </a:lnSpc>
              <a:spcBef>
                <a:spcPts val="0"/>
              </a:spcBef>
              <a:spcAft>
                <a:spcPts val="0"/>
              </a:spcAft>
              <a:buClr>
                <a:srgbClr val="000000"/>
              </a:buClr>
              <a:buSzPts val="2400"/>
              <a:buFont typeface="Saira Light"/>
              <a:buNone/>
            </a:pPr>
            <a:r>
              <a:rPr b="0" i="0" lang="en" sz="2400" u="none" cap="none" strike="noStrike">
                <a:solidFill>
                  <a:srgbClr val="000000"/>
                </a:solidFill>
                <a:latin typeface="Saira Light"/>
                <a:ea typeface="Saira Light"/>
                <a:cs typeface="Saira Light"/>
                <a:sym typeface="Saira Light"/>
              </a:rPr>
              <a:t>Probemos eso:</a:t>
            </a:r>
            <a:endParaRPr sz="500"/>
          </a:p>
          <a:p>
            <a:pPr indent="0" lvl="0" marL="0" marR="0" rtl="0" algn="l">
              <a:lnSpc>
                <a:spcPct val="80000"/>
              </a:lnSpc>
              <a:spcBef>
                <a:spcPts val="0"/>
              </a:spcBef>
              <a:spcAft>
                <a:spcPts val="0"/>
              </a:spcAft>
              <a:buClr>
                <a:srgbClr val="000000"/>
              </a:buClr>
              <a:buSzPts val="2400"/>
              <a:buFont typeface="Saira Light"/>
              <a:buNone/>
            </a:pPr>
            <a:r>
              <a:t/>
            </a:r>
            <a:endParaRPr b="0" i="0" sz="2400" u="none" cap="none" strike="noStrike">
              <a:solidFill>
                <a:srgbClr val="000000"/>
              </a:solidFill>
              <a:latin typeface="Saira Light"/>
              <a:ea typeface="Saira Light"/>
              <a:cs typeface="Saira Light"/>
              <a:sym typeface="Saira Light"/>
            </a:endParaRPr>
          </a:p>
          <a:p>
            <a:pPr indent="0" lvl="0" marL="0" marR="0" rtl="0" algn="l">
              <a:lnSpc>
                <a:spcPct val="80000"/>
              </a:lnSpc>
              <a:spcBef>
                <a:spcPts val="0"/>
              </a:spcBef>
              <a:spcAft>
                <a:spcPts val="0"/>
              </a:spcAft>
              <a:buClr>
                <a:srgbClr val="000000"/>
              </a:buClr>
              <a:buSzPts val="2400"/>
              <a:buFont typeface="Courier New"/>
              <a:buNone/>
            </a:pPr>
            <a:r>
              <a:rPr b="1" i="0" lang="en" sz="2400" u="none" cap="none" strike="noStrike">
                <a:solidFill>
                  <a:srgbClr val="000000"/>
                </a:solidFill>
                <a:latin typeface="Courier New"/>
                <a:ea typeface="Courier New"/>
                <a:cs typeface="Courier New"/>
                <a:sym typeface="Courier New"/>
              </a:rPr>
              <a:t>Notebook_02_RandomForests.ipynb</a:t>
            </a:r>
            <a:endParaRPr sz="500"/>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96" name="Google Shape;9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9"/>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98" name="Google Shape;98;p19"/>
          <p:cNvPicPr preferRelativeResize="0"/>
          <p:nvPr/>
        </p:nvPicPr>
        <p:blipFill>
          <a:blip r:embed="rId4">
            <a:alphaModFix/>
          </a:blip>
          <a:stretch>
            <a:fillRect/>
          </a:stretch>
        </p:blipFill>
        <p:spPr>
          <a:xfrm>
            <a:off x="4877777" y="684300"/>
            <a:ext cx="3742083" cy="3831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46"/>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443" name="Google Shape;443;p46"/>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44" name="Google Shape;4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04" name="Google Shape;104;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20"/>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06" name="Google Shape;106;p20"/>
          <p:cNvPicPr preferRelativeResize="0"/>
          <p:nvPr/>
        </p:nvPicPr>
        <p:blipFill>
          <a:blip r:embed="rId4">
            <a:alphaModFix/>
          </a:blip>
          <a:stretch>
            <a:fillRect/>
          </a:stretch>
        </p:blipFill>
        <p:spPr>
          <a:xfrm>
            <a:off x="4877777" y="684300"/>
            <a:ext cx="3742083" cy="3831417"/>
          </a:xfrm>
          <a:prstGeom prst="rect">
            <a:avLst/>
          </a:prstGeom>
          <a:noFill/>
          <a:ln>
            <a:noFill/>
          </a:ln>
        </p:spPr>
      </p:pic>
      <p:sp>
        <p:nvSpPr>
          <p:cNvPr id="107" name="Google Shape;107;p20"/>
          <p:cNvSpPr/>
          <p:nvPr/>
        </p:nvSpPr>
        <p:spPr>
          <a:xfrm>
            <a:off x="33775" y="2316024"/>
            <a:ext cx="4645200" cy="11901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2" type="sldNum"/>
          </p:nvPr>
        </p:nvSpPr>
        <p:spPr>
          <a:xfrm>
            <a:off x="4534946" y="4812635"/>
            <a:ext cx="259200" cy="326400"/>
          </a:xfrm>
          <a:prstGeom prst="rect">
            <a:avLst/>
          </a:prstGeom>
          <a:noFill/>
          <a:ln>
            <a:noFill/>
          </a:ln>
        </p:spPr>
        <p:txBody>
          <a:bodyPr anchorCtr="0" anchor="ctr" bIns="91425" lIns="91425" spcFirstLastPara="1" rIns="91425" wrap="square" tIns="91425">
            <a:normAutofit lnSpcReduction="20000"/>
          </a:bodyPr>
          <a:lstStyle/>
          <a:p>
            <a:pPr indent="0" lvl="0" marL="0" rtl="0" algn="ctr">
              <a:lnSpc>
                <a:spcPct val="100000"/>
              </a:lnSpc>
              <a:spcBef>
                <a:spcPts val="0"/>
              </a:spcBef>
              <a:spcAft>
                <a:spcPts val="0"/>
              </a:spcAft>
              <a:buClr>
                <a:srgbClr val="595959"/>
              </a:buClr>
              <a:buSzPts val="1000"/>
              <a:buFont typeface="Arial"/>
              <a:buNone/>
            </a:pPr>
            <a:fld id="{00000000-1234-1234-1234-123412341234}" type="slidenum">
              <a:rPr lang="en" sz="1000">
                <a:solidFill>
                  <a:srgbClr val="595959"/>
                </a:solidFill>
                <a:latin typeface="Arial"/>
                <a:ea typeface="Arial"/>
                <a:cs typeface="Arial"/>
                <a:sym typeface="Arial"/>
              </a:rPr>
              <a:t>‹#›</a:t>
            </a:fld>
            <a:endParaRPr/>
          </a:p>
        </p:txBody>
      </p:sp>
      <p:sp>
        <p:nvSpPr>
          <p:cNvPr id="113" name="Google Shape;113;p21"/>
          <p:cNvSpPr txBox="1"/>
          <p:nvPr>
            <p:ph type="title"/>
          </p:nvPr>
        </p:nvSpPr>
        <p:spPr>
          <a:xfrm>
            <a:off x="409476" y="136475"/>
            <a:ext cx="4763700" cy="6087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Clr>
                <a:srgbClr val="A64D79"/>
              </a:buClr>
              <a:buSzPts val="2500"/>
              <a:buFont typeface="Helvetica Neue"/>
              <a:buNone/>
            </a:pPr>
            <a:r>
              <a:t/>
            </a:r>
            <a:endParaRPr sz="2500">
              <a:solidFill>
                <a:srgbClr val="A64D79"/>
              </a:solidFill>
              <a:latin typeface="Helvetica Neue"/>
              <a:ea typeface="Helvetica Neue"/>
              <a:cs typeface="Helvetica Neue"/>
              <a:sym typeface="Helvetica Neue"/>
            </a:endParaRPr>
          </a:p>
        </p:txBody>
      </p:sp>
      <p:sp>
        <p:nvSpPr>
          <p:cNvPr id="114" name="Google Shape;114;p21"/>
          <p:cNvSpPr txBox="1"/>
          <p:nvPr>
            <p:ph idx="1" type="body"/>
          </p:nvPr>
        </p:nvSpPr>
        <p:spPr>
          <a:xfrm>
            <a:off x="498037" y="797250"/>
            <a:ext cx="8333100" cy="35490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Image" id="115" name="Google Shape;115;p21"/>
          <p:cNvPicPr preferRelativeResize="0"/>
          <p:nvPr/>
        </p:nvPicPr>
        <p:blipFill rotWithShape="1">
          <a:blip r:embed="rId3">
            <a:alphaModFix/>
          </a:blip>
          <a:srcRect b="0" l="0" r="0" t="0"/>
          <a:stretch/>
        </p:blipFill>
        <p:spPr>
          <a:xfrm>
            <a:off x="317113" y="19294"/>
            <a:ext cx="7962489" cy="5087525"/>
          </a:xfrm>
          <a:prstGeom prst="rect">
            <a:avLst/>
          </a:prstGeom>
          <a:noFill/>
          <a:ln>
            <a:noFill/>
          </a:ln>
        </p:spPr>
      </p:pic>
      <p:sp>
        <p:nvSpPr>
          <p:cNvPr id="116" name="Google Shape;116;p21"/>
          <p:cNvSpPr txBox="1"/>
          <p:nvPr/>
        </p:nvSpPr>
        <p:spPr>
          <a:xfrm>
            <a:off x="7805262" y="4910410"/>
            <a:ext cx="10821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Jason @ ML Mastery</a:t>
            </a:r>
            <a:endParaRPr sz="500"/>
          </a:p>
        </p:txBody>
      </p:sp>
      <p:sp>
        <p:nvSpPr>
          <p:cNvPr id="117" name="Google Shape;117;p21"/>
          <p:cNvSpPr/>
          <p:nvPr/>
        </p:nvSpPr>
        <p:spPr>
          <a:xfrm>
            <a:off x="5224964" y="1366584"/>
            <a:ext cx="7899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8" name="Google Shape;118;p21"/>
          <p:cNvSpPr/>
          <p:nvPr/>
        </p:nvSpPr>
        <p:spPr>
          <a:xfrm>
            <a:off x="5261787" y="2883295"/>
            <a:ext cx="1203900" cy="2802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19" name="Google Shape;119;p21"/>
          <p:cNvSpPr/>
          <p:nvPr/>
        </p:nvSpPr>
        <p:spPr>
          <a:xfrm>
            <a:off x="3167175" y="4142303"/>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0" name="Google Shape;120;p21"/>
          <p:cNvSpPr/>
          <p:nvPr/>
        </p:nvSpPr>
        <p:spPr>
          <a:xfrm>
            <a:off x="3016108" y="2800472"/>
            <a:ext cx="7899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 name="Google Shape;121;p21"/>
          <p:cNvSpPr/>
          <p:nvPr/>
        </p:nvSpPr>
        <p:spPr>
          <a:xfrm>
            <a:off x="5233850" y="4677050"/>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2" name="Google Shape;122;p21"/>
          <p:cNvSpPr/>
          <p:nvPr/>
        </p:nvSpPr>
        <p:spPr>
          <a:xfrm>
            <a:off x="2937992" y="543380"/>
            <a:ext cx="896100" cy="293100"/>
          </a:xfrm>
          <a:prstGeom prst="ellipse">
            <a:avLst/>
          </a:prstGeom>
          <a:noFill/>
          <a:ln cap="flat" cmpd="sng" w="88900">
            <a:solidFill>
              <a:srgbClr val="0433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3" name="Google Shape;123;p21"/>
          <p:cNvSpPr/>
          <p:nvPr/>
        </p:nvSpPr>
        <p:spPr>
          <a:xfrm>
            <a:off x="3190641" y="1370708"/>
            <a:ext cx="615600" cy="293100"/>
          </a:xfrm>
          <a:prstGeom prst="ellipse">
            <a:avLst/>
          </a:prstGeom>
          <a:noFill/>
          <a:ln cap="flat" cmpd="sng" w="88900">
            <a:solidFill>
              <a:srgbClr val="FA9102"/>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4" name="Google Shape;124;p21"/>
          <p:cNvSpPr/>
          <p:nvPr/>
        </p:nvSpPr>
        <p:spPr>
          <a:xfrm>
            <a:off x="2952625" y="2132672"/>
            <a:ext cx="896100" cy="405600"/>
          </a:xfrm>
          <a:prstGeom prst="ellipse">
            <a:avLst/>
          </a:prstGeom>
          <a:noFill/>
          <a:ln cap="flat" cmpd="sng" w="88900">
            <a:solidFill>
              <a:srgbClr val="0433FF"/>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Árboles de decisión</a:t>
            </a:r>
            <a:endParaRPr/>
          </a:p>
        </p:txBody>
      </p:sp>
      <p:sp>
        <p:nvSpPr>
          <p:cNvPr id="130" name="Google Shape;13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22"/>
          <p:cNvSpPr txBox="1"/>
          <p:nvPr/>
        </p:nvSpPr>
        <p:spPr>
          <a:xfrm>
            <a:off x="193453" y="4549755"/>
            <a:ext cx="2999100" cy="2136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200"/>
              <a:buFont typeface="Saira Light"/>
              <a:buNone/>
            </a:pPr>
            <a:r>
              <a:rPr b="0" i="0" lang="en" sz="1200" u="none" cap="none" strike="noStrike">
                <a:solidFill>
                  <a:srgbClr val="000000"/>
                </a:solidFill>
                <a:latin typeface="Saira Light"/>
                <a:ea typeface="Saira Light"/>
                <a:cs typeface="Saira Light"/>
                <a:sym typeface="Saira Light"/>
              </a:rPr>
              <a:t>Figura de Bishop</a:t>
            </a:r>
            <a:endParaRPr sz="500"/>
          </a:p>
        </p:txBody>
      </p:sp>
      <p:pic>
        <p:nvPicPr>
          <p:cNvPr descr="Image" id="132" name="Google Shape;132;p22"/>
          <p:cNvPicPr preferRelativeResize="0"/>
          <p:nvPr/>
        </p:nvPicPr>
        <p:blipFill rotWithShape="1">
          <a:blip r:embed="rId3">
            <a:alphaModFix/>
          </a:blip>
          <a:srcRect b="0" l="0" r="0" t="0"/>
          <a:stretch/>
        </p:blipFill>
        <p:spPr>
          <a:xfrm>
            <a:off x="476963" y="1225333"/>
            <a:ext cx="3942121" cy="3364793"/>
          </a:xfrm>
          <a:prstGeom prst="rect">
            <a:avLst/>
          </a:prstGeom>
          <a:noFill/>
          <a:ln>
            <a:noFill/>
          </a:ln>
        </p:spPr>
      </p:pic>
      <p:sp>
        <p:nvSpPr>
          <p:cNvPr id="133" name="Google Shape;133;p22"/>
          <p:cNvSpPr txBox="1"/>
          <p:nvPr/>
        </p:nvSpPr>
        <p:spPr>
          <a:xfrm>
            <a:off x="5220701" y="1240198"/>
            <a:ext cx="3185700" cy="26532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100"/>
              </a:spcBef>
              <a:spcAft>
                <a:spcPts val="0"/>
              </a:spcAft>
              <a:buClr>
                <a:srgbClr val="000000"/>
              </a:buClr>
              <a:buSzPts val="1200"/>
              <a:buFont typeface="Saira Light"/>
              <a:buNone/>
            </a:pPr>
            <a:r>
              <a:rPr b="0" i="0" lang="en" sz="1200" u="none" cap="none" strike="noStrike">
                <a:solidFill>
                  <a:srgbClr val="000000"/>
                </a:solidFill>
                <a:latin typeface="Saira Light"/>
                <a:ea typeface="Saira Light"/>
                <a:cs typeface="Saira Light"/>
                <a:sym typeface="Saira Light"/>
              </a:rPr>
              <a:t>Dado un conjunto de datos, puede ser útil dividir el espacio de características en diferentes regiones, aplicando umbrales secuenciales a las variables.</a:t>
            </a:r>
            <a:endParaRPr sz="500"/>
          </a:p>
          <a:p>
            <a:pPr indent="0" lvl="0" marL="0" marR="0" rtl="0" algn="l">
              <a:lnSpc>
                <a:spcPct val="100000"/>
              </a:lnSpc>
              <a:spcBef>
                <a:spcPts val="100"/>
              </a:spcBef>
              <a:spcAft>
                <a:spcPts val="0"/>
              </a:spcAft>
              <a:buClr>
                <a:srgbClr val="000000"/>
              </a:buClr>
              <a:buSzPts val="1200"/>
              <a:buFont typeface="Saira Light"/>
              <a:buNone/>
            </a:pPr>
            <a:r>
              <a:t/>
            </a:r>
            <a:endParaRPr b="0" i="0" sz="1200" u="none" cap="none" strike="noStrike">
              <a:solidFill>
                <a:srgbClr val="000000"/>
              </a:solidFill>
              <a:latin typeface="Saira Light"/>
              <a:ea typeface="Saira Light"/>
              <a:cs typeface="Saira Light"/>
              <a:sym typeface="Saira Light"/>
            </a:endParaRPr>
          </a:p>
          <a:p>
            <a:pPr indent="0" lvl="0" marL="0" marR="0" rtl="0" algn="l">
              <a:lnSpc>
                <a:spcPct val="100000"/>
              </a:lnSpc>
              <a:spcBef>
                <a:spcPts val="100"/>
              </a:spcBef>
              <a:spcAft>
                <a:spcPts val="0"/>
              </a:spcAft>
              <a:buClr>
                <a:srgbClr val="000000"/>
              </a:buClr>
              <a:buSzPts val="1200"/>
              <a:buFont typeface="Saira Light"/>
              <a:buNone/>
            </a:pPr>
            <a:r>
              <a:rPr b="0" i="0" lang="en" sz="1200" u="none" cap="none" strike="noStrike">
                <a:solidFill>
                  <a:srgbClr val="000000"/>
                </a:solidFill>
                <a:latin typeface="Saira Light"/>
                <a:ea typeface="Saira Light"/>
                <a:cs typeface="Saira Light"/>
                <a:sym typeface="Saira Light"/>
              </a:rPr>
              <a:t>Se ajusta un </a:t>
            </a:r>
            <a:r>
              <a:rPr b="0" i="0" lang="en" sz="1200" u="none" cap="none" strike="noStrike">
                <a:solidFill>
                  <a:srgbClr val="000000"/>
                </a:solidFill>
                <a:latin typeface="Saira Medium"/>
                <a:ea typeface="Saira Medium"/>
                <a:cs typeface="Saira Medium"/>
                <a:sym typeface="Saira Medium"/>
              </a:rPr>
              <a:t>modelo simple</a:t>
            </a:r>
            <a:r>
              <a:rPr b="0" i="0" lang="en" sz="1200" u="none" cap="none" strike="noStrike">
                <a:solidFill>
                  <a:srgbClr val="000000"/>
                </a:solidFill>
                <a:latin typeface="Saira Light"/>
                <a:ea typeface="Saira Light"/>
                <a:cs typeface="Saira Light"/>
                <a:sym typeface="Saira Light"/>
              </a:rPr>
              <a:t> diferente en cada región. Por ejemplo, asignar una clase (o un valor constante en regresión) a todas las muestras que caen en esa región. </a:t>
            </a:r>
            <a:endParaRPr sz="500"/>
          </a:p>
          <a:p>
            <a:pPr indent="0" lvl="0" marL="0" marR="0" rtl="0" algn="l">
              <a:lnSpc>
                <a:spcPct val="100000"/>
              </a:lnSpc>
              <a:spcBef>
                <a:spcPts val="100"/>
              </a:spcBef>
              <a:spcAft>
                <a:spcPts val="0"/>
              </a:spcAft>
              <a:buClr>
                <a:srgbClr val="000000"/>
              </a:buClr>
              <a:buSzPts val="1200"/>
              <a:buFont typeface="Saira Light"/>
              <a:buNone/>
            </a:pPr>
            <a:br>
              <a:rPr b="0" i="0" lang="en" sz="1200" u="none" cap="none" strike="noStrike">
                <a:solidFill>
                  <a:srgbClr val="000000"/>
                </a:solidFill>
                <a:latin typeface="Saira Light"/>
                <a:ea typeface="Saira Light"/>
                <a:cs typeface="Saira Light"/>
                <a:sym typeface="Saira Light"/>
              </a:rPr>
            </a:br>
            <a:r>
              <a:rPr b="0" i="0" lang="en" sz="1200" u="none" cap="none" strike="noStrike">
                <a:solidFill>
                  <a:srgbClr val="000000"/>
                </a:solidFill>
                <a:latin typeface="Saira Light"/>
                <a:ea typeface="Saira Light"/>
                <a:cs typeface="Saira Light"/>
                <a:sym typeface="Saira Light"/>
              </a:rPr>
              <a:t>En el caso de la clasificación, la probabilidad predicha para la clase puede estimarse con la fracción de muestras de entrenamiento en esa región.</a:t>
            </a:r>
            <a:endParaRPr sz="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Árboles de decisión</a:t>
            </a:r>
            <a:endParaRPr/>
          </a:p>
        </p:txBody>
      </p:sp>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mage" id="140" name="Google Shape;140;p23"/>
          <p:cNvPicPr preferRelativeResize="0"/>
          <p:nvPr/>
        </p:nvPicPr>
        <p:blipFill rotWithShape="1">
          <a:blip r:embed="rId3">
            <a:alphaModFix/>
          </a:blip>
          <a:srcRect b="0" l="0" r="0" t="0"/>
          <a:stretch/>
        </p:blipFill>
        <p:spPr>
          <a:xfrm>
            <a:off x="476963" y="1225333"/>
            <a:ext cx="3942121" cy="3364793"/>
          </a:xfrm>
          <a:prstGeom prst="rect">
            <a:avLst/>
          </a:prstGeom>
          <a:noFill/>
          <a:ln>
            <a:noFill/>
          </a:ln>
        </p:spPr>
      </p:pic>
      <p:sp>
        <p:nvSpPr>
          <p:cNvPr id="141" name="Google Shape;141;p23"/>
          <p:cNvSpPr txBox="1"/>
          <p:nvPr/>
        </p:nvSpPr>
        <p:spPr>
          <a:xfrm>
            <a:off x="4464218" y="783010"/>
            <a:ext cx="3942000" cy="32613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200"/>
              <a:buFont typeface="Saira Medium"/>
              <a:buNone/>
            </a:pPr>
            <a:r>
              <a:rPr b="0" i="0" lang="en" sz="1200" u="none" cap="none" strike="noStrike">
                <a:solidFill>
                  <a:srgbClr val="000000"/>
                </a:solidFill>
                <a:latin typeface="Saira Medium"/>
                <a:ea typeface="Saira Medium"/>
                <a:cs typeface="Saira Medium"/>
                <a:sym typeface="Saira Medium"/>
              </a:rPr>
              <a:t>Hiperparámetros</a:t>
            </a:r>
            <a:endParaRPr sz="500"/>
          </a:p>
          <a:p>
            <a:pPr indent="-133350" lvl="0" marL="190500" marR="0" rtl="0" algn="l">
              <a:lnSpc>
                <a:spcPct val="100000"/>
              </a:lnSpc>
              <a:spcBef>
                <a:spcPts val="0"/>
              </a:spcBef>
              <a:spcAft>
                <a:spcPts val="0"/>
              </a:spcAft>
              <a:buClr>
                <a:srgbClr val="212121"/>
              </a:buClr>
              <a:buSzPts val="1100"/>
              <a:buFont typeface="Courier"/>
              <a:buChar char="•"/>
            </a:pPr>
            <a:r>
              <a:rPr b="0" i="0" lang="en" sz="1100" u="none" cap="none" strike="noStrike">
                <a:solidFill>
                  <a:srgbClr val="212121"/>
                </a:solidFill>
                <a:latin typeface="Courier"/>
                <a:ea typeface="Courier"/>
                <a:cs typeface="Courier"/>
                <a:sym typeface="Courier"/>
              </a:rPr>
              <a:t>max_depth</a:t>
            </a:r>
            <a:r>
              <a:rPr b="0" i="0" lang="en" sz="1100" u="none" cap="none" strike="noStrike">
                <a:solidFill>
                  <a:srgbClr val="212121"/>
                </a:solidFill>
                <a:latin typeface="Helvetica Neue"/>
                <a:ea typeface="Helvetica Neue"/>
                <a:cs typeface="Helvetica Neue"/>
                <a:sym typeface="Helvetica Neue"/>
              </a:rPr>
              <a:t>. La profundidad máxima del árbol.</a:t>
            </a:r>
            <a:endParaRPr sz="500"/>
          </a:p>
          <a:p>
            <a:pPr indent="-133350" lvl="0" marL="190500" marR="0" rtl="0" algn="l">
              <a:lnSpc>
                <a:spcPct val="100000"/>
              </a:lnSpc>
              <a:spcBef>
                <a:spcPts val="0"/>
              </a:spcBef>
              <a:spcAft>
                <a:spcPts val="0"/>
              </a:spcAft>
              <a:buClr>
                <a:srgbClr val="212121"/>
              </a:buClr>
              <a:buSzPts val="1100"/>
              <a:buFont typeface="Courier"/>
              <a:buChar char="•"/>
            </a:pPr>
            <a:r>
              <a:rPr b="0" i="0" lang="en" sz="1100" u="none" cap="none" strike="noStrike">
                <a:solidFill>
                  <a:srgbClr val="212121"/>
                </a:solidFill>
                <a:latin typeface="Courier"/>
                <a:ea typeface="Courier"/>
                <a:cs typeface="Courier"/>
                <a:sym typeface="Courier"/>
              </a:rPr>
              <a:t>min_samples_split</a:t>
            </a:r>
            <a:r>
              <a:rPr b="0" i="0" lang="en" sz="1100" u="none" cap="none" strike="noStrike">
                <a:solidFill>
                  <a:srgbClr val="212121"/>
                </a:solidFill>
                <a:latin typeface="Helvetica Neue"/>
                <a:ea typeface="Helvetica Neue"/>
                <a:cs typeface="Helvetica Neue"/>
                <a:sym typeface="Helvetica Neue"/>
              </a:rPr>
              <a:t>. El número mínimo de muestras necesarias para dividir un nodo interno. Si el número de muestras es menor que este parámetro, el nodo interno se convierte en una hoja.</a:t>
            </a:r>
            <a:endParaRPr sz="500"/>
          </a:p>
          <a:p>
            <a:pPr indent="-133350" lvl="0" marL="190500" marR="0" rtl="0" algn="l">
              <a:lnSpc>
                <a:spcPct val="100000"/>
              </a:lnSpc>
              <a:spcBef>
                <a:spcPts val="0"/>
              </a:spcBef>
              <a:spcAft>
                <a:spcPts val="0"/>
              </a:spcAft>
              <a:buClr>
                <a:srgbClr val="212121"/>
              </a:buClr>
              <a:buSzPts val="1100"/>
              <a:buFont typeface="Courier"/>
              <a:buChar char="•"/>
            </a:pPr>
            <a:r>
              <a:rPr b="0" i="0" lang="en" sz="1100" u="none" cap="none" strike="noStrike">
                <a:solidFill>
                  <a:srgbClr val="212121"/>
                </a:solidFill>
                <a:latin typeface="Courier"/>
                <a:ea typeface="Courier"/>
                <a:cs typeface="Courier"/>
                <a:sym typeface="Courier"/>
              </a:rPr>
              <a:t>min_samples_leaf</a:t>
            </a:r>
            <a:r>
              <a:rPr b="0" i="0" lang="en" sz="1100" u="none" cap="none" strike="noStrike">
                <a:solidFill>
                  <a:srgbClr val="212121"/>
                </a:solidFill>
                <a:latin typeface="Helvetica Neue"/>
                <a:ea typeface="Helvetica Neue"/>
                <a:cs typeface="Helvetica Neue"/>
                <a:sym typeface="Helvetica Neue"/>
              </a:rPr>
              <a:t>. Número mínimo de muestras (o fracción de muestra si se proporciona un punto flotante) que debe haber en un nodo hoja. Un punto de división en cualquier profundidad sólo se considerará si deja al menos </a:t>
            </a:r>
            <a:r>
              <a:rPr b="0" i="0" lang="en" sz="1100" u="none" cap="none" strike="noStrike">
                <a:solidFill>
                  <a:srgbClr val="212121"/>
                </a:solidFill>
                <a:latin typeface="Courier"/>
                <a:ea typeface="Courier"/>
                <a:cs typeface="Courier"/>
                <a:sym typeface="Courier"/>
              </a:rPr>
              <a:t>min_samples_leaf</a:t>
            </a:r>
            <a:r>
              <a:rPr b="0" i="0" lang="en" sz="1100" u="none" cap="none" strike="noStrike">
                <a:solidFill>
                  <a:srgbClr val="212121"/>
                </a:solidFill>
                <a:latin typeface="Helvetica Neue"/>
                <a:ea typeface="Helvetica Neue"/>
                <a:cs typeface="Helvetica Neue"/>
                <a:sym typeface="Helvetica Neue"/>
              </a:rPr>
              <a:t> muestras de entrenamiento en cada una de las ramas izquierda y derecha.</a:t>
            </a:r>
            <a:endParaRPr sz="500"/>
          </a:p>
          <a:p>
            <a:pPr indent="-133350" lvl="0" marL="190500" marR="0" rtl="0" algn="l">
              <a:lnSpc>
                <a:spcPct val="100000"/>
              </a:lnSpc>
              <a:spcBef>
                <a:spcPts val="0"/>
              </a:spcBef>
              <a:spcAft>
                <a:spcPts val="0"/>
              </a:spcAft>
              <a:buClr>
                <a:srgbClr val="212121"/>
              </a:buClr>
              <a:buSzPts val="1100"/>
              <a:buFont typeface="Courier"/>
              <a:buChar char="•"/>
            </a:pPr>
            <a:r>
              <a:rPr b="0" i="0" lang="en" sz="1100" u="none" cap="none" strike="noStrike">
                <a:solidFill>
                  <a:srgbClr val="212121"/>
                </a:solidFill>
                <a:latin typeface="Courier"/>
                <a:ea typeface="Courier"/>
                <a:cs typeface="Courier"/>
                <a:sym typeface="Courier"/>
              </a:rPr>
              <a:t>max_leaf_nodes</a:t>
            </a:r>
            <a:r>
              <a:rPr b="0" i="0" lang="en" sz="1100" u="none" cap="none" strike="noStrike">
                <a:solidFill>
                  <a:srgbClr val="212121"/>
                </a:solidFill>
                <a:latin typeface="Helvetica Neue"/>
                <a:ea typeface="Helvetica Neue"/>
                <a:cs typeface="Helvetica Neue"/>
                <a:sym typeface="Helvetica Neue"/>
              </a:rPr>
              <a:t>. Una vez crecido el árbol, sólo se conservan los mejores </a:t>
            </a:r>
            <a:r>
              <a:rPr b="0" i="0" lang="en" sz="1100" u="none" cap="none" strike="noStrike">
                <a:solidFill>
                  <a:srgbClr val="212121"/>
                </a:solidFill>
                <a:latin typeface="Courier"/>
                <a:ea typeface="Courier"/>
                <a:cs typeface="Courier"/>
                <a:sym typeface="Courier"/>
              </a:rPr>
              <a:t>max_leaf_nodes</a:t>
            </a:r>
            <a:r>
              <a:rPr b="0" i="0" lang="en" sz="1100" u="none" cap="none" strike="noStrike">
                <a:solidFill>
                  <a:srgbClr val="212121"/>
                </a:solidFill>
                <a:latin typeface="Helvetica Neue"/>
                <a:ea typeface="Helvetica Neue"/>
                <a:cs typeface="Helvetica Neue"/>
                <a:sym typeface="Helvetica Neue"/>
              </a:rPr>
              <a:t> nodos hoja. Los mejores nodos se definen a partir de la reducción relativa de la impureza.</a:t>
            </a:r>
            <a:endParaRPr sz="500"/>
          </a:p>
          <a:p>
            <a:pPr indent="-133350" lvl="0" marL="190500" marR="0" rtl="0" algn="l">
              <a:lnSpc>
                <a:spcPct val="100000"/>
              </a:lnSpc>
              <a:spcBef>
                <a:spcPts val="0"/>
              </a:spcBef>
              <a:spcAft>
                <a:spcPts val="0"/>
              </a:spcAft>
              <a:buClr>
                <a:srgbClr val="212121"/>
              </a:buClr>
              <a:buSzPts val="1100"/>
              <a:buFont typeface="Courier"/>
              <a:buChar char="•"/>
            </a:pPr>
            <a:r>
              <a:rPr b="0" i="0" lang="en" sz="1100" u="none" cap="none" strike="noStrike">
                <a:solidFill>
                  <a:srgbClr val="212121"/>
                </a:solidFill>
                <a:latin typeface="Courier"/>
                <a:ea typeface="Courier"/>
                <a:cs typeface="Courier"/>
                <a:sym typeface="Courier"/>
              </a:rPr>
              <a:t>min_impurity_decrease</a:t>
            </a:r>
            <a:r>
              <a:rPr b="0" i="0" lang="en" sz="1100" u="none" cap="none" strike="noStrike">
                <a:solidFill>
                  <a:srgbClr val="212121"/>
                </a:solidFill>
                <a:latin typeface="Helvetica Neue"/>
                <a:ea typeface="Helvetica Neue"/>
                <a:cs typeface="Helvetica Neue"/>
                <a:sym typeface="Helvetica Neue"/>
              </a:rPr>
              <a:t>. Un nodo será dividido solo si esta división induce una disminución de la impureza mayor o igual a este valor.</a:t>
            </a:r>
            <a:endParaRPr sz="500"/>
          </a:p>
        </p:txBody>
      </p:sp>
      <p:sp>
        <p:nvSpPr>
          <p:cNvPr id="142" name="Google Shape;142;p23"/>
          <p:cNvSpPr txBox="1"/>
          <p:nvPr/>
        </p:nvSpPr>
        <p:spPr>
          <a:xfrm>
            <a:off x="4583162" y="4189842"/>
            <a:ext cx="3812400" cy="6087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1400"/>
              <a:buFont typeface="Saira Light"/>
              <a:buNone/>
            </a:pPr>
            <a:r>
              <a:rPr b="0" i="0" lang="en" sz="1400" u="none" cap="none" strike="noStrike">
                <a:solidFill>
                  <a:srgbClr val="000000"/>
                </a:solidFill>
                <a:latin typeface="Saira Light"/>
                <a:ea typeface="Saira Light"/>
                <a:cs typeface="Saira Light"/>
                <a:sym typeface="Saira Light"/>
              </a:rPr>
              <a:t>Nota: árbol salvaje x árbol regularizado</a:t>
            </a:r>
            <a:endParaRPr sz="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Árboles de decisión</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2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creen Shot 2022-10-12 at 13.20.31.png" id="150" name="Google Shape;150;p24"/>
          <p:cNvPicPr preferRelativeResize="0"/>
          <p:nvPr/>
        </p:nvPicPr>
        <p:blipFill rotWithShape="1">
          <a:blip r:embed="rId3">
            <a:alphaModFix/>
          </a:blip>
          <a:srcRect b="10512" l="0" r="0" t="16022"/>
          <a:stretch/>
        </p:blipFill>
        <p:spPr>
          <a:xfrm>
            <a:off x="-23175" y="681650"/>
            <a:ext cx="9137175" cy="377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2200"/>
              <a:t>Ensembles: combinación de modelos para mejorar el desempeño </a:t>
            </a:r>
            <a:endParaRPr/>
          </a:p>
        </p:txBody>
      </p:sp>
      <p:sp>
        <p:nvSpPr>
          <p:cNvPr id="157" name="Google Shape;157;p25"/>
          <p:cNvSpPr txBox="1"/>
          <p:nvPr/>
        </p:nvSpPr>
        <p:spPr>
          <a:xfrm>
            <a:off x="624949" y="766536"/>
            <a:ext cx="2999100" cy="3060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800"/>
              <a:buFont typeface="Saira Medium"/>
              <a:buNone/>
            </a:pPr>
            <a:r>
              <a:rPr b="0" i="0" lang="en" sz="1800" u="none" cap="none" strike="noStrike">
                <a:solidFill>
                  <a:srgbClr val="000000"/>
                </a:solidFill>
                <a:latin typeface="Saira Medium"/>
                <a:ea typeface="Saira Medium"/>
                <a:cs typeface="Saira Medium"/>
                <a:sym typeface="Saira Medium"/>
              </a:rPr>
              <a:t>Comités</a:t>
            </a:r>
            <a:endParaRPr sz="500"/>
          </a:p>
        </p:txBody>
      </p:sp>
      <p:sp>
        <p:nvSpPr>
          <p:cNvPr id="158" name="Google Shape;158;p25"/>
          <p:cNvSpPr txBox="1"/>
          <p:nvPr/>
        </p:nvSpPr>
        <p:spPr>
          <a:xfrm>
            <a:off x="730232" y="996256"/>
            <a:ext cx="7455900" cy="1932300"/>
          </a:xfrm>
          <a:prstGeom prst="rect">
            <a:avLst/>
          </a:prstGeom>
          <a:noFill/>
          <a:ln>
            <a:noFill/>
          </a:ln>
        </p:spPr>
        <p:txBody>
          <a:bodyPr anchorCtr="0" anchor="ctr" bIns="14300" lIns="14300" spcFirstLastPara="1" rIns="14300" wrap="square" tIns="14300">
            <a:spAutoFit/>
          </a:bodyPr>
          <a:lstStyle/>
          <a:p>
            <a:pPr indent="-165100" lvl="0" marL="127000" marR="0" rtl="0" algn="l">
              <a:lnSpc>
                <a:spcPct val="100000"/>
              </a:lnSpc>
              <a:spcBef>
                <a:spcPts val="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Combinar modelos - que podrían ser malos aprendices individualmente - para producir un mejor resultado. </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A diferencia de los árboles de decisión (DT), los miembros del comité producen predicciones de las mismas regiones del espacio de características, y son sus resultados los que se combinan.</a:t>
            </a:r>
            <a:endParaRPr sz="500"/>
          </a:p>
          <a:p>
            <a:pPr indent="-165100" lvl="0" marL="127000" marR="0" rtl="0" algn="l">
              <a:lnSpc>
                <a:spcPct val="100000"/>
              </a:lnSpc>
              <a:spcBef>
                <a:spcPts val="400"/>
              </a:spcBef>
              <a:spcAft>
                <a:spcPts val="0"/>
              </a:spcAft>
              <a:buClr>
                <a:srgbClr val="5E5E5E"/>
              </a:buClr>
              <a:buSzPts val="2600"/>
              <a:buFont typeface="Saira Light"/>
              <a:buChar char="•"/>
            </a:pPr>
            <a:r>
              <a:rPr b="0" i="0" lang="en" sz="1300" u="none" cap="none" strike="noStrike">
                <a:solidFill>
                  <a:srgbClr val="5E5E5E"/>
                </a:solidFill>
                <a:latin typeface="Saira Light"/>
                <a:ea typeface="Saira Light"/>
                <a:cs typeface="Saira Light"/>
                <a:sym typeface="Saira Light"/>
              </a:rPr>
              <a:t>Los modelos que combinamos pueden ser el mismo modelo actuando en diferentes conjuntos de datos, o diferentes tipos de modelos, o una combinación de ambos</a:t>
            </a:r>
            <a:endParaRPr sz="500"/>
          </a:p>
        </p:txBody>
      </p:sp>
      <p:sp>
        <p:nvSpPr>
          <p:cNvPr id="159" name="Google Shape;159;p25"/>
          <p:cNvSpPr txBox="1"/>
          <p:nvPr/>
        </p:nvSpPr>
        <p:spPr>
          <a:xfrm>
            <a:off x="633958" y="3246822"/>
            <a:ext cx="2999100" cy="306000"/>
          </a:xfrm>
          <a:prstGeom prst="rect">
            <a:avLst/>
          </a:prstGeom>
          <a:noFill/>
          <a:ln>
            <a:noFill/>
          </a:ln>
        </p:spPr>
        <p:txBody>
          <a:bodyPr anchorCtr="0" anchor="t" bIns="14300" lIns="14300" spcFirstLastPara="1" rIns="14300" wrap="square" tIns="14300">
            <a:spAutoFit/>
          </a:bodyPr>
          <a:lstStyle/>
          <a:p>
            <a:pPr indent="0" lvl="0" marL="0" marR="0" rtl="0" algn="l">
              <a:lnSpc>
                <a:spcPct val="100000"/>
              </a:lnSpc>
              <a:spcBef>
                <a:spcPts val="0"/>
              </a:spcBef>
              <a:spcAft>
                <a:spcPts val="0"/>
              </a:spcAft>
              <a:buClr>
                <a:srgbClr val="000000"/>
              </a:buClr>
              <a:buSzPts val="1800"/>
              <a:buFont typeface="Saira Medium"/>
              <a:buNone/>
            </a:pPr>
            <a:r>
              <a:rPr b="0" i="0" lang="en" sz="1800" u="none" cap="none" strike="noStrike">
                <a:solidFill>
                  <a:srgbClr val="000000"/>
                </a:solidFill>
                <a:latin typeface="Saira Medium"/>
                <a:ea typeface="Saira Medium"/>
                <a:cs typeface="Saira Medium"/>
                <a:sym typeface="Saira Medium"/>
              </a:rPr>
              <a:t>Combinando predicciones</a:t>
            </a:r>
            <a:endParaRPr sz="500"/>
          </a:p>
        </p:txBody>
      </p:sp>
      <p:sp>
        <p:nvSpPr>
          <p:cNvPr id="160" name="Google Shape;160;p25"/>
          <p:cNvSpPr txBox="1"/>
          <p:nvPr/>
        </p:nvSpPr>
        <p:spPr>
          <a:xfrm>
            <a:off x="1058729" y="3663827"/>
            <a:ext cx="2718000" cy="6753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400"/>
              <a:buFont typeface="Saira Light"/>
              <a:buNone/>
            </a:pPr>
            <a:r>
              <a:rPr b="0" i="0" lang="en" sz="1400" u="sng" cap="none" strike="noStrike">
                <a:solidFill>
                  <a:srgbClr val="5E5E5E"/>
                </a:solidFill>
                <a:latin typeface="Saira Light"/>
                <a:ea typeface="Saira Light"/>
                <a:cs typeface="Saira Light"/>
                <a:sym typeface="Saira Light"/>
              </a:rPr>
              <a:t>Regresión</a:t>
            </a:r>
            <a:br>
              <a:rPr b="0" i="0" lang="en" sz="1400" u="sng" cap="none" strike="noStrike">
                <a:solidFill>
                  <a:srgbClr val="5E5E5E"/>
                </a:solidFill>
                <a:latin typeface="Saira Light"/>
                <a:ea typeface="Saira Light"/>
                <a:cs typeface="Saira Light"/>
                <a:sym typeface="Saira Light"/>
              </a:rPr>
            </a:br>
            <a:r>
              <a:rPr b="0" i="0" lang="en" sz="1400" u="none" cap="none" strike="noStrike">
                <a:solidFill>
                  <a:srgbClr val="5E5E5E"/>
                </a:solidFill>
                <a:latin typeface="Saira Medium"/>
                <a:ea typeface="Saira Medium"/>
                <a:cs typeface="Saira Medium"/>
                <a:sym typeface="Saira Medium"/>
              </a:rPr>
              <a:t>promedio</a:t>
            </a:r>
            <a:r>
              <a:rPr b="0" i="0" lang="en" sz="1400" u="none" cap="none" strike="noStrike">
                <a:solidFill>
                  <a:srgbClr val="5E5E5E"/>
                </a:solidFill>
                <a:latin typeface="Saira Light"/>
                <a:ea typeface="Saira Light"/>
                <a:cs typeface="Saira Light"/>
                <a:sym typeface="Saira Light"/>
              </a:rPr>
              <a:t> de las predicciones del modelo</a:t>
            </a:r>
            <a:endParaRPr sz="500"/>
          </a:p>
        </p:txBody>
      </p:sp>
      <p:grpSp>
        <p:nvGrpSpPr>
          <p:cNvPr id="161" name="Google Shape;161;p25"/>
          <p:cNvGrpSpPr/>
          <p:nvPr/>
        </p:nvGrpSpPr>
        <p:grpSpPr>
          <a:xfrm>
            <a:off x="4383439" y="3280827"/>
            <a:ext cx="4179535" cy="1134500"/>
            <a:chOff x="42700" y="-411733"/>
            <a:chExt cx="11145426" cy="3025333"/>
          </a:xfrm>
        </p:grpSpPr>
        <p:sp>
          <p:nvSpPr>
            <p:cNvPr id="162" name="Google Shape;162;p25"/>
            <p:cNvSpPr txBox="1"/>
            <p:nvPr/>
          </p:nvSpPr>
          <p:spPr>
            <a:xfrm>
              <a:off x="42700" y="-154401"/>
              <a:ext cx="11102700" cy="1800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400"/>
                <a:buFont typeface="Saira Light"/>
                <a:buNone/>
              </a:pPr>
              <a:r>
                <a:rPr b="0" i="0" lang="en" sz="1400" u="sng" cap="none" strike="noStrike">
                  <a:solidFill>
                    <a:srgbClr val="5E5E5E"/>
                  </a:solidFill>
                  <a:latin typeface="Saira Light"/>
                  <a:ea typeface="Saira Light"/>
                  <a:cs typeface="Saira Light"/>
                  <a:sym typeface="Saira Light"/>
                </a:rPr>
                <a:t>Clasificación</a:t>
              </a:r>
              <a:br>
                <a:rPr b="0" i="0" lang="en" sz="1400" u="sng" cap="none" strike="noStrike">
                  <a:solidFill>
                    <a:srgbClr val="5E5E5E"/>
                  </a:solidFill>
                  <a:latin typeface="Saira Light"/>
                  <a:ea typeface="Saira Light"/>
                  <a:cs typeface="Saira Light"/>
                  <a:sym typeface="Saira Light"/>
                </a:rPr>
              </a:br>
              <a:r>
                <a:rPr b="0" i="0" lang="en" sz="1400" u="none" cap="none" strike="noStrike">
                  <a:solidFill>
                    <a:srgbClr val="5E5E5E"/>
                  </a:solidFill>
                  <a:latin typeface="Saira Medium"/>
                  <a:ea typeface="Saira Medium"/>
                  <a:cs typeface="Saira Medium"/>
                  <a:sym typeface="Saira Medium"/>
                </a:rPr>
                <a:t>moda</a:t>
              </a:r>
              <a:r>
                <a:rPr b="0" i="0" lang="en" sz="1400" u="none" cap="none" strike="noStrike">
                  <a:solidFill>
                    <a:srgbClr val="5E5E5E"/>
                  </a:solidFill>
                  <a:latin typeface="Saira Light"/>
                  <a:ea typeface="Saira Light"/>
                  <a:cs typeface="Saira Light"/>
                  <a:sym typeface="Saira Light"/>
                </a:rPr>
                <a:t> de la distribución (clase más votada)</a:t>
              </a:r>
              <a:br>
                <a:rPr b="0" i="0" lang="en" sz="1400" u="none" cap="none" strike="noStrike">
                  <a:solidFill>
                    <a:srgbClr val="5E5E5E"/>
                  </a:solidFill>
                  <a:latin typeface="Saira Light"/>
                  <a:ea typeface="Saira Light"/>
                  <a:cs typeface="Saira Light"/>
                  <a:sym typeface="Saira Light"/>
                </a:rPr>
              </a:br>
              <a:r>
                <a:rPr b="0" i="0" lang="en" sz="1400" u="none" cap="none" strike="noStrike">
                  <a:solidFill>
                    <a:srgbClr val="5E5E5E"/>
                  </a:solidFill>
                  <a:latin typeface="Saira Light"/>
                  <a:ea typeface="Saira Light"/>
                  <a:cs typeface="Saira Light"/>
                  <a:sym typeface="Saira Light"/>
                </a:rPr>
                <a:t>moda pesada (si se proporciona una probabilidad)</a:t>
              </a:r>
              <a:endParaRPr sz="500"/>
            </a:p>
          </p:txBody>
        </p:sp>
        <p:grpSp>
          <p:nvGrpSpPr>
            <p:cNvPr id="163" name="Google Shape;163;p25"/>
            <p:cNvGrpSpPr/>
            <p:nvPr/>
          </p:nvGrpSpPr>
          <p:grpSpPr>
            <a:xfrm>
              <a:off x="7302226" y="-411733"/>
              <a:ext cx="3885900" cy="3025333"/>
              <a:chOff x="0" y="-411733"/>
              <a:chExt cx="3885900" cy="3025333"/>
            </a:xfrm>
          </p:grpSpPr>
          <p:sp>
            <p:nvSpPr>
              <p:cNvPr id="164" name="Google Shape;164;p25"/>
              <p:cNvSpPr/>
              <p:nvPr/>
            </p:nvSpPr>
            <p:spPr>
              <a:xfrm>
                <a:off x="205867" y="-411733"/>
                <a:ext cx="3031800" cy="6984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Fuerte</a:t>
                </a:r>
                <a:endParaRPr sz="500"/>
              </a:p>
            </p:txBody>
          </p:sp>
          <p:sp>
            <p:nvSpPr>
              <p:cNvPr id="165" name="Google Shape;165;p25"/>
              <p:cNvSpPr/>
              <p:nvPr/>
            </p:nvSpPr>
            <p:spPr>
              <a:xfrm>
                <a:off x="0" y="1915200"/>
                <a:ext cx="3885900" cy="6984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votación suave</a:t>
                </a:r>
                <a:endParaRPr sz="500"/>
              </a:p>
            </p:txBody>
          </p:sp>
        </p:grpSp>
      </p:gr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